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7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56" r:id="rId12"/>
    <p:sldId id="264" r:id="rId13"/>
    <p:sldId id="265" r:id="rId14"/>
    <p:sldId id="257" r:id="rId15"/>
    <p:sldId id="279" r:id="rId16"/>
    <p:sldId id="259" r:id="rId17"/>
    <p:sldId id="278" r:id="rId18"/>
    <p:sldId id="282" r:id="rId19"/>
    <p:sldId id="260" r:id="rId20"/>
    <p:sldId id="271" r:id="rId21"/>
    <p:sldId id="281" r:id="rId22"/>
    <p:sldId id="258" r:id="rId23"/>
    <p:sldId id="268" r:id="rId24"/>
    <p:sldId id="275" r:id="rId25"/>
    <p:sldId id="261" r:id="rId26"/>
    <p:sldId id="272" r:id="rId27"/>
    <p:sldId id="277" r:id="rId28"/>
    <p:sldId id="273" r:id="rId29"/>
    <p:sldId id="266" r:id="rId30"/>
    <p:sldId id="280" r:id="rId31"/>
    <p:sldId id="262" r:id="rId32"/>
    <p:sldId id="270" r:id="rId33"/>
    <p:sldId id="269" r:id="rId34"/>
    <p:sldId id="274" r:id="rId35"/>
    <p:sldId id="292" r:id="rId36"/>
    <p:sldId id="267" r:id="rId37"/>
    <p:sldId id="26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88"/>
    <p:restoredTop sz="94778"/>
  </p:normalViewPr>
  <p:slideViewPr>
    <p:cSldViewPr snapToGrid="0" snapToObjects="1">
      <p:cViewPr varScale="1">
        <p:scale>
          <a:sx n="136" d="100"/>
          <a:sy n="136" d="100"/>
        </p:scale>
        <p:origin x="24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10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737 162 24575,'-42'-4'0,"7"3"0,-14-8 0,18 8 0,11-4 0,6 5 0,-1 0 0,4 0 0,-4 0 0,5 0 0,0 0 0,0 0 0,-5 0 0,4 0 0,-3 0 0,8 5 0,-3-4 0,3 3 0,-4-4 0,0 0 0,-4 0 0,-2 5 0,0-4 0,2 3 0,4 1 0,-1-4 0,1 3 0,0-4 0,0 0 0,0 0 0,0 5 0,0-4 0,4 8 0,-3-8 0,4 4 0,-5-5 0,0 4 0,-1-3 0,-8 8 0,3-3 0,-5-1 0,7 4 0,-1-3 0,4 4 0,-4 0 0,5-4 0,0-2 0,5 1 0,-4 0 0,3 1 0,-4 3 0,0-8 0,4 8 0,-3-3 0,8 4 0,-3 0 0,4 0 0,-5 0 0,4 0 0,-3 0 0,4 5 0,0 0 0,0 1 0,0 3 0,0-8 0,0 4 0,0-5 0,4 23 0,-3-13 0,4 18 0,-1-18 0,2-4 0,-1 3 0,0-8 0,-1 8 0,-3-8 0,4 4 0,-5-5 0,4-4 0,2 3 0,4-8 0,-4 8 0,3-4 0,-4 10 0,1-4 0,-2 8 0,1-8 0,1 8 0,4-7 0,0 2 0,0-8 0,-5 3 0,4-8 0,-7 8 0,6-8 0,-2 13 0,4-8 0,9 13 0,-6-12 0,19 20 0,-14-18 0,11 19 0,-13-17 0,3-1 0,-12-1 0,11-8 0,-16 8 0,16-8 0,-11 8 0,12-3 0,-8 4 0,8-4 0,-8-2 0,-1 1 0,4-4 0,-8 3 0,9-4 0,-5 5 0,5-4 0,0 8 0,6-8 0,-1 4 0,-5-1 0,0-3 0,-5 4 0,0-5 0,5 0 0,-4 0 0,4 0 0,-5 0 0,4 4 0,-3-3 0,9 4 0,-5-5 0,5 0 0,10 0 0,-12 0 0,5 0 0,-8 0 0,0 0 0,6 0 0,-1 4 0,-5-3 0,5 4 0,-9-5 0,12 0 0,-6 0 0,3 0 0,-5 0 0,4 0 0,-7 0 0,7 0 0,-9-5 0,14 4 0,-6-3 0,11 4 0,-13-5 0,3 0 0,-8-5 0,4-1 0,-5 1 0,0 5 0,0-4 0,0 3 0,5-8 0,-4-2 0,3 5 0,-3-3 0,-6 4 0,4-1 0,-3-13 0,4 16 0,0-14 0,0 20 0,0-21 0,-4 16 0,-2-13 0,-4 10 0,5 0 0,-4-4 0,3 2 0,-4-7 0,0 8 0,0-8 0,0 3 0,0 1 0,0-4 0,0 3 0,0 0 0,0 2 0,0-1 0,-4 4 0,3-8 0,-4 8 0,5-4 0,0 5 0,0-9 0,-4 11 0,3-14 0,-4 10 0,5-3 0,0 0 0,0 5 0,0 0 0,0 0 0,-4 4 0,2-7 0,-7 6 0,8-8 0,-3 5 0,4 0 0,-5 0 0,0 0 0,-1 0 0,2 0 0,-1 0 0,0 0 0,-1 0 0,-3-1 0,8 1 0,-4-4 0,1 3 0,3-4 0,-8 9 0,3-3 0,1-1 0,-4 4 0,3-8 0,-4 13 0,4-8 0,2 3 0,-1-4 0,0 0 0,-10 0 0,4 0 0,-8-5 0,8 4 0,-13-8 0,16 8 0,-14-4 0,11 5 0,-5 0 0,1 5 0,10-4 0,-4 8 0,3-4 0,1 1 0,-4 2 0,-6-7 0,3 8 0,-7-3 0,0 4 0,6 0 0,-10 0 0,2-5 0,0 4 0,1-3 0,5 4 0,5 0 0,0 0 0,0 0 0,-4 4 0,2-3 0,-2 4 0,-1-1 0,4-3 0,-8 4 0,8-5 0,-4 4 0,5-2 0,0 2 0,4 1 0,-3-4 0,4 3 0,-5 1 0,0-4 0,-1 8 0,1-8 0,5 8 0,-4-8 0,8 3 0,-4-4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47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2414 0 24575,'-19'31'0,"-13"28"0,-10-7 0,3 7 0,-26 12-1185,17-30 1185,-12 25-1025,20-34 0,-4 2 1025,-5 11 0,-4 5-799,5-6 1,-4 2 0,0 2 798,-4 7 0,-1 2 0,3 0 0,6-5 0,2-1 0,2 0-810,-15 29 0,4-3 810,10-15 0,3-2-261,-2 8 1,4-3 260,-16 13 372,13-20 1,1-7-373,8-16 2857,-20 22-2857,22-24 0,6-11 1998,3 9-1998,-14 2 1326,15-6-1326,-4-1 845,7-7-845,9-9 0,-5 5 0,4 0 0,-3 6 0,-1 3 0,4 6 0,-4-7 0,10 0 0,-4-3 0,3 1 0,-4 0 0,4-2 0,2-9 0,-1 0 0,4 5 0,-12-4 0,11 4 0,-12-5 0,13 0 0,-8 5 0,3-4 0,-4 3 0,-4 1 0,-2-4 0,0 8 0,2-8 0,4 4 0,0-5 0,-1 0 0,6 0 0,-9-4 0,-6-11 0,-2-1 0,-30-36 0,13 7 0,-16-20 0,19 15 0,7 5 0,13 5 0,2 9 0,4-3 0,4 13 0,-3-8 0,3 8 0,-4-4 0,-9-17 0,0 1 0,-10-15 0,10 14 0,0 7 0,9 10 0,-1-4 0,6 8 0,0-4 0,1 9 0,7 2 0,-2 8 0,9 2 0,1 0 0,-1 3 0,0-4 0,0 1 0,-5 3 0,4-4 0,6 28 0,11 2 0,0 16 0,3-13 0,-9-4 0,3 2 0,-3-7 0,-2 6 0,1-10 0,-7-4 0,7-1 0,-8-1 0,8 2 0,-8 0 0,13 17 0,-12-10 0,12 7 0,-18-15 0,8-5 0,-9-5 0,5-5 0,-4 4 0,3-8 0,-3 8 0,4-3 0,0 0 0,-5 3 0,4-4 0,-3 10 0,4-4 0,0-1 0,5-5 0,20-10 0,10 4 0,42-14 0,-6 12-258,-30-5 1,-2-1 257,20 8 0,5-17 0,-11-3 0,-12-8 0,-8 3 0,-23 7 0,-10 9 0,0 0 0,0 0 515,-5 0-515,4 4 0,2-3 0,0 4 0,12-5 0,-10 0 0,10 4 0,-16-3 0,6 8 0,2-4 0,2 1 0,12-2 0,-12 1 0,2-4 0,-9 8 0,0-4 0,-4 1 0,-2 3 0,-4-4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50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24575,'6'4'0,"7"15"-9831,-6-5 8341,16 25-665,-8-10 2155,13 15 1931,-5 1-1931,10 2 0,2 2 0,4 8-448,1-5 1,6 3 447,6 1 0,0-2 0,-13-14 0,5 4 170,14 12 1,13 11-1,3 4 1,-7-8-171,-6-7 0,-3-4 0,3 2 0,-1-3 0,4 3 0,-1 0 0,-3-4 943,-2 2 1,-4-3 0,-2-5-944,13 4 0,-4-4 145,-12-2 0,0-1-145,7 2 0,-3-6 0,-3-6 1318,-11-10-1318,-15-3 4981,5-7-4981,4 4 2338,22 7-2338,-21-15 0,20 13 0,-31-18 0,20 16 0,-25-16 0,5 7 0,-8-4 0,1-4 0,-5 8 0,11-3 0,-14 4 0,29 4 0,-18-3 0,19 4 0,-25-5 0,-4-4 0,-24-11 0,-21-1 0,1-5 0,-10 2 0,15 4 0,4-5 0,6 4 0,5-3 0,9 4 0,-7-10 0,6 4 0,-7-8 0,4-6 0,0-2 0,4 1 0,1-2 0,5 2 0,0 4 0,0-6 0,5 8 0,1-19 0,-1 14 0,9-21 0,-12 32 0,7-32 0,-9 31 0,0-40 0,4 15 0,-3-3 0,4-8 0,-5-1 0,4 14 0,-3-6 0,4 20 0,-1 25 0,-2 2 0,2 27 0,-4 6 0,0-9 0,0 10 0,5-15 0,-4 4 0,3-7 0,1-5 0,-4 2 0,3 13 0,-4-6 0,5 6 0,-4-13 0,3 3 0,-4-4 0,0 10 0,0-8 0,0 6 0,0-7 0,0 13 0,5-11 0,-4 10 0,3-16 0,-4 2 0,5 1 0,-4-4 0,4 8 0,-1-8 0,-3 4 0,-1-5 0,-10 4 0,-1-2 0,-4 7 0,5-8 0,-4 4 0,2-5 0,-11 9 0,10-7 0,-10 12 0,7-13 0,5 3 0,-2-4 0,7-4 0,0 3 0,-12-8 0,-3-1 0,-21-5 0,13-6 0,-25-1 0,34 2 0,-31 2 0,-16-19 0,-6 9-380,22-5 1,0 0 379,-18-1-211,-5-16 211,19 14 0,-10-13 0,11 10 0,-12 0 0,35 13 0,-8 6 751,29 6-751,0 4 219,-9 0-219,-3 0 0,1 0 0,-11 4 0,18-3 0,-27 4 0,17-1 0,-11-3 0,2 8 0,10-3 0,-1-1 0,9 0 0,9-5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52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24575,'3'0'0,"24"0"0,40 0 0,-16 6 0,3 1-2234,33 3 2234,-22 3 0,2 1 0,-19-3 0,4 1 0,30 1 0,15 2 0,-4 0 0,-20-1 0,-3 0 0,4 1-1060,5-1 1,5 2 0,1-1 0,-9-2 1059,26 1 0,-7 2 0,-1 10 0,-3-1 0,-20-19 0,0 1-94,-4 13 0,4 6 0,-4-3 94,-1-8 0,0 0 0,9 9 0,7 3 0,-13-5 0,13-1-203,-12-3 0,-7-4 203,-25-13 792,20 4-792,-26-10 3597,8-5-3597,-13-1 2163,14-8-2163,-17 3 607,15 5-607,-17 2 0,1 9 0,-12-4 0,-1-2 0,-10 0 0,-10-11 0,-10 0 0,-1-5 0,1 3 0,-13-4 0,19 14 0,-28-23 0,24 20 0,-11-4 0,18-2 0,-12 7 0,6-13 0,-24 5 0,-2-19 0,-16 4 0,-2-11 0,16 9 0,5 12 0,11 0 0,7 16 0,-16-14 0,15 20 0,-1-7 0,9 4 0,5 4 0,-23-8 0,18 3 0,-22 1 0,25 0 0,7 10 0,15 0 0,7 15 0,7-8 0,6 16 0,-3-11 0,7 7 0,-12-12 0,25 12 0,-25-15 0,38 18 0,-32-10 0,9-4 0,-17 0 0,-5-12 0,-5 8 0,0-7 0,0 2 0,-4 0 0,7 2 0,-6 4 0,7 0 0,-3 0 0,3 5 0,-3-4 0,8 4 0,-7-5 0,2-5 0,5 9 0,-6-7 0,15 7 0,-16-8 0,7-2 0,-9-4 0,0 0 0,-4 5 0,3-4 0,-4 3 0,6 1 0,-1-4 0,0 8 0,0-8 0,0 8 0,0-3 0,0-1 0,5 4 0,-4 1 0,3-3 0,6 11 0,-8-11 0,7 3 0,-13-1 0,3-8 0,-4 8 0,1-3 0,-2 4 0,-13 4 0,3 2 0,-9 0 0,0-2 0,4 1 0,-8-4 0,3 8 0,-4-3 0,-9 13 0,7-2 0,-12 8 0,17-10 0,-11 9 0,-4 2 0,-6 1 0,5-3 0,-24 8 0,39-17 0,-30 8 0,28-9 0,8-7 0,-2 3 0,14-1 0,-4-3 0,3 4 0,-8 0 0,-1 5 0,-2-8 0,-7 15 0,13-18 0,-8 5 0,13-10 0,-3-13 0,4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2:33.097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 16383,'0'15'0,"0"0"0,0-5 0,0-1 0,0 1 0,0 0 0,0 13 0,4-9 0,-3 13 0,3 11 0,-4-17 0,0 15 0,0-26 0,0 37 0,0-28 0,0 32 0,0-40 0,0 8 0,0-8 0,0 4 0,0-1 0,0-3 0,0 8 0,0-8 0,0 7 0,0 2 0,0-3 0,0 6 0,0-12 0,0 40 0,0 12 0,0-1 0,0-2 0,0-41 0,0 1 0,0 0 0,0 18 0,0-14 0,0 13 0,0 15 0,0-13 0,0 16 0,0-25 0,0-10 0,0 0 0,0 0 0,0 10 0,0-7 0,0 7 0,0-10 0,0 37 0,0-28 0,0 60 0,4-6 0,1-17 0,0 8 0,-1-54 0,-4 11 0,0-9 0,4 31 0,-3 4 0,3-7 0,-4 2 0,4-32 0,-3-4 0,2 2 0,-3-2 0,0 4 0,0-5 0,0 4 0,4-4 0,-3 5 0,3-5 0,-4 9 0,0-8 0,4 4 0,-3 31 0,3-32 0,-4 32 0,4-9 0,-3-16 0,3 16 0,-4-23 0,0 5 0,0-6 0,4 5 0,-3 2 0,3-11 0,-4 11 0,0-11 0,0-3 0,0 3 0,0-4 0,0 5 0,0-4 0,0 3 0,0-4 0,0 4 0,0 6 0,0 1 0,0 3 0,0-8 0,0-2 0,0 0 0,0 19 0,0-13 0,0 12 0,0-18 0,0-3 0,0 26 0,0-7 0,0 6 0,0-7 0,0-18 0,0 8 0,0-8 0,0 8 0,0-4 0,0 1 0,0 2 0,0-2 0,0 4 0,0 4 0,0-3 0,0-1 0,0 9 0,0-11 0,0 13 0,0-12 0,0 1 0,4 0 0,-3 4 0,3 10 0,-4-6 0,0 5 0,0 4 0,0-17 0,0 49 0,0-45 0,0 23 0,0-28 0,0-4 0,0 5 0,0 0 0,0 0 0,0 0 0,0-5 0,0 4 0,0-4 0,0 5 0,0 9 0,0-7 0,0 17 0,0-16 0,0 7 0,0-10 0,0-5 0,0 4 0,0-4 0,0 5 0,6 72 0,-5-54 0,5 50 0,-6-69 0,0-8 0,0 8 0,0-8 0,0 7 0,0-7 0,0 4 0,0-1 0,0-3 0,0 3 0,0 10 0,0-11 0,0 10 0,0 2 0,4-7 0,-3 8 0,3-7 0,-4-8 0,0 3 0,0 0 0,0-3 0,4 52 0,2-26 0,0 30 0,0-41 0,-6-12 0,3 1 0,-2-4 0,3 3 0,-4 0 0,0-3 0,4 8 0,-3-8 0,3 3 0,0 9 0,-3-9 0,3 24 0,0-20 0,-3 8 0,3-12 0,-4-4 0,4 5 0,-3-4 0,3 3 0,-4 0 0,12 46 0,-9-34 0,8 32 0,-7-48 0,-3 5 0,3-4 0,-4 3 0,4-4 0,-3 0 0,3 0 0,-4 0 0,0 0 0,4 0 0,-3-1 0,3 1 0,-4 5 0,4-4 0,-3 3 0,3-4 0,-4 0 0,4 4 0,-3-3 0,3 4 0,-4-6 0,0 1 0,0 0 0,8 51 0,-2-39 0,2 38 0,-4-45 0,0-4 0,-3 3 0,3-4 0,-4 0 0,0 0 0,0 4 0,4-3 0,-3 3 0,3-4 0,0 9 0,-3-7 0,3 22 0,0-21 0,-3 12 0,3-15 0,-4 0 0,0 0 0,0 0 0,0 4 0,4-3 0,-3 4 0,3-5 0,0 35 0,-3-22 0,6 23 0,-6-31 0,3-5 0,-4-1 0,0 1 0,0 0 0,0 0 0,0 0 0,4 0 0,-3 4 0,3-3 0,-4 4 0,0-1 0,0-3 0,0 3 0,0-4 0,0 0 0,0 0 0,0 0 0,0 0 0,0 0 0,0 0 0,0 0 0,0 30 0,0-22 0,0 23 0,0-31 0,0 0 0,0 0 0,0-1 0,0 1 0,0 0 0,0 0 0,0 5 0,0-4 0,0 3 0,0-4 0,0 0 0,0 0 0,0 0 0,0-1 0,0 1 0,0 0 0,0 0 0,0 0 0,0 0 0,0 22 0,0-17 0,0 17 0,0-22 0,0 0 0,0 0 0,0 0 0,0 0 0,0 0 0,0 0 0,0 4 0,0 2 0,0-1 0,0-1 0,0-4 0,0 0 0,0 0 0,0 0 0,0 0 0,0 0 0,0 0 0,0 0 0,0 0 0,0-1 0,4 28 0,-3-21 0,3 21 0,-4-27 0,0-1 0,0 1 0,4 5 0,-3-4 0,3 3 0,-4-4 0,0 4 0,4 11 0,-3 7 0,3-5 0,-4-2 0,0-11 0,0 2 0,4-1 0,-3 0 0,3-1 0,-4-3 0,0 3 0,0 1 0,0-4 0,4 7 0,-3-7 0,3 8 0,-4-8 0,0 8 0,3 23 0,-2-16 0,3 16 0,-4-23 0,0-8 0,0 3 0,0 0 0,0-3 0,4 4 0,-3-5 0,3 8 0,-4-1 0,0 3 0,0-6 0,0-4 0,0 4 0,0-3 0,0 4 0,0-5 0,0-1 0,0 1 0,0 0 0,0 0 0,0 0 0,0 4 0,0-3 0,0 8 0,0 1 0,0-3 0,0 1 0,0-8 0,0 0 0,0 0 0,0 0 0,0 0 0,0 0 0,0 0 0,0 0 0,0-1 0,-4 1 0,3 0 0,-3 0 0,4 0 0,0 0 0,0 0 0,0 0 0,-3 0 0,2 9 0,-3-7 0,4 6 0,0-8 0,0 0 0,0 0 0,-4 4 0,3-3 0,-3 4 0,4-5 0,0 0 0,0 0 0,0-1 0,0 1 0,0 0 0,0 0 0,-4 0 0,3 0 0,-3 0 0,4 0 0,0 4 0,0-3 0,0 12 0,0-11 0,0 7 0,0-9 0,0 0 0,0 0 0,0 0 0,0 0 0,0 0 0,0 0 0,0 8 0,0-6 0,0 12 0,0-13 0,0 3 0,0-4 0,0 4 0,0-3 0,0 4 0,0-6 0,0 1 0,0 0 0,0 0 0,0 0 0,0 4 0,0 2 0,0-1 0,-4 4 0,3-8 0,-3 3 0,4 9 0,0-9 0,0 9 0,0-13 0,0 0 0,0 0 0,0-1 0,0 1 0,0 5 0,0-4 0,0 7 0,0-7 0,0 4 0,-4-5 0,3 0 0,-2 0 0,3-1 0,0 1 0,0 0 0,0 0 0,0 0 0,0 0 0,0 0 0,0 0 0,0 0 0,0 0 0,0 4 0,0-3 0,0 3 0,0-4 0,0 0 0,-4 0 0,3 0 0,-3 0 0,4 0 0,0 0 0,0 0 0,0 0 0,0 0 0,0-1 0,-4 1 0,3 0 0,-3 0 0,4 0 0,0 0 0,0 0 0,0 0 0,-4 0 0,3 0 0,-3 0 0,4 0 0,0-1 0,0 1 0,0 0 0,0 0 0,0 0 0,0 0 0,0 0 0,-4-5 0,3 4 0,-3-3 0,4 4 0,0 0 0,0 0 0,0-1 0,0 1 0,0 0 0,-3-4 0,2 3 0,-7 14 0,7-9 0,-3 14 0,4-19 0,0 1 0,0 0 0,0 0 0,-4 0 0,3 0 0,-3 0 0,4 4 0,-4 11 0,3-8 0,-3 6 0,4-13 0,0 0 0,0 0 0,-4 18 0,3-14 0,-2 13 0,3-17 0,0 0 0,0 0 0,0 0 0,0 0 0,0 0 0,0 0 0,0 0 0,0 0 0,0 0 0,0 0 0,0 13 0,0-10 0,0 10 0,0-13 0,0 0 0,0 0 0,0 0 0,0 0 0,0 0 0,0-1 0,0 1 0,0 0 0,0 0 0,0 0 0,4 18 0,-3-14 0,2 14 0,-3-19 0,0 1 0,0 0 0,0 0 0,0 4 0,4-7 0,-3 6 0,3-7 0,-4 4 0,0 0 0,0 0 0,4-1 0,-3 1 0,3 0 0,0 5 0,-3 0 0,3 0 0,-4 0 0,4-10 0,-3 0 0,3-5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2:41.0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36 1 24575,'-9'49'0,"4"-17"0,1-4 0,4-18 0,0 4 0,-4 15 0,3-11 0,-3 10 0,1 17 0,2-9-492,-1 28 0,0 3-492,2-15 656,0 7 0,0 13 0,0-16-656,0-18 492,1 23 0,2-5-492,-2-38 492,4 42 0,1 7-492,0-22 656,-1 16 0,1 17 0,0-19-656,4-24 492,-1 38 0,-1-4-492,-2-47 0,5 63 78,-6-51 1889,0 7-634,-1-13-349,2 49 0,-5-50 0,4 32 0,0 9-785,0 24 785,4-16-155,-4 9 155,3-10 983,-7-41-714,3 28 1,1 20 0,-1-17-270,-1-17 0,2 31 0,0-10 983,-5-58-202,0 3-976,0-4 195,3 0 0,-2 0 0,3 4 0,-4-3 0,0 4 0,0-5 0,0 8 0,4-10 0,-3 63 0,3-53 983,-4 45 0,0-53 0,0 9 0,0-7 0,-4 64-680,3-52-603,-3 43 300,4-57 0,0 5-18,0-4 18,0 3 0,0 0 0,0 2 0,0-1 0,0-1 0,0 67 0,0-14-984,0 23 0,0-36 665,4 30 829,-3-52-510,3 57 0,0 7 0,-3-33-492,1-2 0,0 2 373,-2 5 119,0-5 0,0-1 0,0 4 0,0 26 0,0-9 983,0-58-492,-3 44 1,-2 0 491,3-43 0,-9 55 0,10-70 0,-11 43-808,10-26-175,-6 24 0,8-15-984,0 45 0,0-33 656,5 10 0,2 15 0,-1-16-656,-2-16 656,6 29 0,4 22 0,-4-23-656,-6-32 656,5 25 0,4 18 0,-4-20-656,-5-30 492,6 44 0,0-3-492,-9-49 492,1 27 0,0-2-492,-2-29 492,-2 27 0,0 1 256,1-25 236,-1 36 0,0 0 0,2-34 374,0 44-374,0-58 0,0 61 0,4-46-492,0 42 0,1 0 284,1-42 208,4 42 0,-1-1 0,-6-40 826,13 45-826,-15-61 0,3 0 0,-4 0 983,4 4-758,-3-3-225,3 4 0,-4-5 0,4 0 983,-3 0 0,3-1 0,-4 1-865,0 0-118,4 0 0,-3 0 0,14 35 0,-12-26 983,13 53 0,-15-56-346,3 29-637,-4-33 0,-4 25 0,3-23 0,-3 53 0,4-47-492,0 33 0,0 1-492,0-30 492,2 36 0,0 0-492,-1-37 492,3 29 0,0-1-492,-3-31 0,3 65 645,-4-67 339,0 72 0,0-69 983,-4 63 0,3-66-853,-7 23-130,7-31 0,-7-5 0,7 4 983,-2-4 0,-1 5 0,-1 0-289,0 0 289,1 0-153,-15 44 153,14-33-492,-14 49 1,1 4 491,13-42-656,-2 29 1,-1 18 0,2-17 655,5-27-492,0 53 1,2-3 491,4-60-589,5 52 0,1 2-394,-3-49 0,4 45 0,-1-3 0,-9-49 0,2 38 0,-4-2 0,-5-39 0,-7 59 0,-2-65 0,-8 19 0,4-8 0,-4 27 0,13-21 0,-3 54 0,17-35-492,-3 12 0,1 2-492,5-10 492,-1 18 0,-2-5-492,-8-33 492,1 26 0,-1-3-492,-3-31 0,-13 58 0,12-66 363,-6 27 621,13-38 0,5 2 0,4-9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2:44.2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75 10163,'24'-5'0,"-4"0"983,-11 1 0,0 3 0,4-4 0,-3 5 0,3 0 0,-5 0 0,1-4-861,0 3-1106,47-8 0,-35 8 1967,35-4 0,-31 5-797,-13 0-186,42 0 0,8 0 0,-18 0 0,9 1 0,12 1 0,-13 0 0,-10-1 0,31 4 0,21 4 0,-18-1-399,-18 1 399,7-2 0,22 1 0,-1 0 0,-24 1 0,-14 3 0,12-3 0,24 3 0,0-1 0,-20-1 0,0 6 0,0-5 0,22 1 0,-1 0 0,-22-3 0,-6-1 0,-2-1 0,19 1 0,1 1 0,-15-3 0,-18-1 0,0-2 0,16 2 0,14 1 0,0-1 0,-14-1 0,23 2 0,-12-4 0,13 0 0,-17-2 0,-9 0 0,-1-1 0,10-1 0,-11 1 983,-9 0-492,30-6 1,-5 0 491,-45 5-492,52-7 1,1 0 491,-50 7-492,48-5 1,0 1 491,-47 5-612,45-6 1,1 0-372,-44 5 0,22-5 0,14-3 0,-15 3 0,-21 3 0,23-6 0,17-3 0,-17 3 0,-24 5 0,26-6 0,18-5 0,-17 3 0,-24 3 0,27-3 0,19-4 0,-18 4 0,-24 4 0,32-3 0,22-2 0,-19 5-984,-23 5 492,19-4 0,0 2-492,-23 6 492,2 0 0,2 0-492,12 0 656,-2 2 0,11 1 0,-16 0-552,-21 0 880,23 2 0,18 3 0,-19-2 983,-26-3-492,51 3 1,0-1 491,-54-5-492,48-2 1,-1-1 491,-48 2-492,49-5 1,0-1 394,-43 5-886,46-3 0,3 1 0,-35 4 0,11 2 0,13 2 0,-13-1 0,-10-1 0,26 7 0,22 4 0,-15-3-634,-2-4 634,-17 2 0,14 3 0,1 0 0,-15-4 0,22-4 0,-12 4 0,20 4 0,-1 0 0,-20-3-984,6-2 967,-16-2 1,19 3 0,5 0 0,-7-1 0,-22-2-968,-1-3 492,31 1 0,-10 0-492,-61-2 0,4 0 0,-3 0 0,-1 0 0,4 0 0,-3 0 0,3 0 0,-3 0 735,23 0 249,-19 0-984,33 0 111,-30 0 1856,10 0-492,19-4 1,1-1 491,-16-2-838,33-2 0,22-4 1,-20 2 837,-29 0-738,17 4 1,24-2 0,0 2 0,-22 2 737,-12 4-905,16 0 1,25 0-1,0 0 1,-23 0-79,-10 1 0,8 1 0,23 2 0,0-1 0,-22 1 0,-4-1 0,2 1 0,20 1 0,0-1 0,-20 0 0,-1-2 0,15 1 0,18-1 0,-24 1 0,-35-2 0,35-3 0,24 0 0,-22 0 0,-29 0 0,11 1 0,21-1 0,0 1 0,-21 1 0,-13 1 0,13 1 0,22 1 0,0 1 0,-19-1 0,-6 1 0,7 0 0,19 2 0,-1 1 0,-21-1 0,-14 2 0,9-1 0,19 1 0,1 0 0,-15-1 0,11 1 0,2 2 0,13 1 0,-16-2 0,-10-5 0,28 8 0,-6 0 983,-50-9-849,33 2 1,23 2 0,-19-3 848,-24-1-738,15-1 1,22 2 0,1 0 0,-22-2 737,-10 1-738,13-1 1,22 0 0,1 0 0,-22 0 509,-8-1-755,2-1 0,20 0 0,-2 0 0,-21-1 0,-13 1 0,21-4 0,16-2 0,-19 2 486,-28 1-486,38-9 0,-2 0 0,-45 9 0,26-7 0,-1 0 0,-26 9-492,25-5 0,0 0-492,-26 6 492,28 0 0,0-2-492,-26-2 492,26 5 0,-1-1-492,-26-3 0,61-5 0,-64 7 0,56-21 0,-55 20 0,63-19 0,-62 20 492,35-5 0,2 0-492,-32 6 492,45-1 0,-1 0-492,-41 2 882,41-2 1,1-1 101,-45 2 454,30-3 1,-2-1-455,-34 4 983,51-12-527,-53 11 527,41-12 0,-41 13 0,41-3 0,-41 4 0,41-5 0,-41 4 0,25-3-738,-29 4 1,2 0 0,-9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26.9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4717 24575,'33'-11'0,"-4"2"0,-9 0 0,-8 7 0,5-11 0,3 7 0,-13 1-984,50-13 0,-40 10 492,29-8 0,0 0-492,-26 7 492,36-12 0,0 2-492,-34 13 492,34-13 0,0-2-492,-36 12 492,30-9 0,0 0-492,-31 9 492,33-13 0,0-1-492,-31 12 492,37-16 0,0 0-492,-36 16 492,43-19 0,1 2-492,-40 20 664,43-23 0,0 0 320,-44 23 0,37-19 0,-1 1 0,-39 20 0,40-18 0,2-1 0,-38 18 0,49-19 0,1-1 0,-49 20 0,26-9 0,16-6 0,-15 5 0,-23 5 0,30-7 0,18-5 0,-18 4 0,-27 7 0,33-10 0,23-6 0,-20 7 0,-27 11 0,27-13 0,20-9 0,-22 7 0,-30 11 0,23-10 0,18-7 0,-19 8 0,-24 10 0,25-8 0,18-7 0,-18 9 0,-23 12 0,27-10 0,19-5 0,-21 6 0,-28 11 0,26-7 0,19-5 0,-20 5 0,-30 8 0,27-5 0,17-4 0,-17 5 0,-26 5 327,22-2 1,17-3 0,-14 2-248,-11 1 411,5 1 1,6 0-1,-5-4 1,1 0-198,13-2 1,1 1-295,-12 1 0,2 0 0,3-4 0,5-3 0,-16 5 983,-18 5-492,48-16 1,-1 0 491,-50 16-656,25-8 1,15-6 0,-14 3 655,-23 5-656,29-3 1,19-5 0,-18 3 655,-26 3-656,37 0 1,26 0 0,-22 1 655,-29-1-738,9 6 1,19-2 0,1 1 0,-19 0 737,-1-7-656,14 3 1,16-2 0,-17 2 642,-19-4-970,7 1 0,12-3 0,-13 4 0,-10 4 0,7-10 0,11-6 0,-11 6 0,-10 11 0,29-24 0,-2-1 0,-34 21 0,13-4 0,13-6 0,-10 5 0,-5 4 0,10-1 0,12-4 0,-13 5 0,-14 4 0,9 0 0,19-4 0,2 1 0,-16 2-984,10-3 948,0 2 0,21-3 0,-2 0 1,-22 5 35,-14 5 0,23-5 0,19-5 0,-15 2 0,3-1 0,-13-1 0,11-2 0,-12 2 0,12-2 0,-23 1 0,7-4 0,-12 4 0,-12 1 0,31-15 0,-1-3 0,-35 12 0,31-14 0,-5 0-984,-39 18 0,41-19 0,7 0 492,-16 19 0,4 1 0,-9-3 0,3 0 246,15-2 0,6 0 1,-15 6 245,-17 8 0,24-13 0,18-8 0,-19 8 0,-27 11 0,24-13 0,16-10 0,-18 10 983,-26 12-656,20-12 1,16-9 0,-15 9 655,-19 14-656,17-11 1,12-9 0,-13 7 655,-16 9-492,43-21 1,-2 0 394,-46 22-886,42-18 0,-1 2 0,-44 21 0,44-19 0,1-1 0,-42 20 0,48-16 0,0 0-984,-47 13 492,18-1 0,-5 1-492,-30 6 0,3-1 0,-5 4 0,1-3 0,0-1 519,0 4 465,4-3 0,-3 4 0,2 0 0,-3-5-984,13 4 309,-9-8 675,13 8 0,-16-3 0,2 4 0,36-10 0,5-3 983,-17 3-656,22-4 1,16-3 0,-16 1 655,-24 1-656,25-5 1,16-4 0,-16 5 655,-22 5-656,19-10 1,16-7 0,-16 8 655,-24 13-656,17-12 1,13-8 0,-14 6 655,-22 11-901,43-18 1,1-1-83,-43 16 0,39-14 0,0 1 0,-37 17 0,43-20 0,0 2 0,-45 22 0,46-20 0,-2-2 0,-46 19 0,42-16 0,1-1 0,-44 17 0,36-16 0,-1 1 0,-38 19 0,33-19 0,-1-1 0,-31 20 0,39-22 0,1 0 0,-37 22 0,42-20 0,1 0 0,-44 17 0,34-11 0,-1 1-984,-37 11 0,32-9 0,-15 5 0,2-4 0,3 1 0,3-7 104,-33 21 880,20-16 0,-24 12 0,23-9 0,-23 10 0,13 0 0,-16 5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2.0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2.5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2.9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17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5015 161 24575,'-16'6'0,"2"-2"0,-1-4 0,4 0 0,-4 0 0,5 0 0,0 0 0,-13 5 0,9-4 0,-32 3 0,6-4 0,-45 0 0,24 0-620,5 0 0,-5 0 620,4 0 0,-5 0 0,-10 0 0,-8 0 0,4 0 0,-11 0 0,3 0 0,-13 0 0,7 0 0,3 0 0,47 0 0,-8 9 0,30-7 0,-7 7 0,6-9 0,8 0 0,-3 0 0,-1 5 0,4-4 0,-8 8 0,8-8 1240,-13 4-1240,3-5 0,-5-5 0,6 4 0,-13-3 0,14 4 0,-48 0 0,-3 0 0,19-2 0,-4-1-674,-7 0 0,-1-2 674,-1-3 0,0 0 0,-6 3 0,1 1 0,9-2 0,1 1 0,3 5 0,-1 0 0,-12-8 0,4-1 0,-17 5 0,20-4 0,-4-1 0,-17 0 0,1 3 0,20 4 0,0 0 0,-28-5 0,4-1-38,6 4 38,37 2 0,-17-2 0,14 4 0,-17 0 0,15 0 1345,4 4-1345,13-2 41,-4 2-41,-6-4 0,8 0 0,-3 0 0,-12 0 0,14 0 0,-11 0 0,20 0 0,6 0 0,8 0 0,-4 0 0,1 0 0,2 0 0,-7 0 0,8 0 0,-8 0 0,3 0 0,1 0 0,-9 0 0,-2 0 0,-1 0 0,-11 0 0,16-4 0,-30 2 0,31-2 0,-34 4 0,36-5 0,-15 0 0,14-1 0,0-3 0,0 8 0,-5-8 0,8 4 0,-6-1 0,7 1 0,0 5 0,-3 0 0,-1-4 0,-1-2 0,-13 1 0,16 0 0,-5 5 0,13-4 0,-1 3 0,1-4 0,-4 5 0,3 0 0,-9 0 0,0 5 0,-1-4 0,-4 3 0,5-4 0,0 0 0,4 0 0,2 5 0,8-9 0,2 8 0,4-9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3.4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3.8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4.2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60 24575,'13'-5'0,"-4"-4"0,-1 8 0,-7-8 0,11 8 0,-6-8 0,7 8 0,3-13 0,-9 12 0,5-7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4.5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4.9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81 24575,'9'-11'0,"0"-3"0,0 13 0,-4-8 0,7 4 0,-6-5 0,18-5 0,-16 9 0,8-3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5.36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50 24575,'14'-5'0,"-5"-4"0,-1 8 0,-3-4 0,4 5 0,-4-4 0,2 3 0,10-8 0,-9 3 0,16 1 0,-22 0 0,5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5.7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24575,'10'6'0,"-3"-2"0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6.2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6.6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7.4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1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1 515 24575,'14'0'0,"-3"0"0,4 0 0,-5 0 0,0 0 0,0-4 0,0 2 0,0-2 0,1 4 0,-1 0 0,9-9 0,-2 2 0,25-16 0,-13 6 0,15-12 0,-18 12 0,12-16 0,-19 24 0,18-22 0,-16 19 0,23-18 0,-10 14 0,10-3 0,-19 8 0,9-3 0,-7-2 0,8-4 0,-14 9 0,11-12 0,-9 11 0,21-8 0,-12 5 0,3 10 0,-15-4 0,-5 8 0,15-4 0,-6 1 0,12 2 0,-11-7 0,4 4 0,-7-1 0,17-7 0,-21 11 0,14-12 0,-15 8 0,3 1 0,-5-4 0,-5 8 0,-5-8 0,4 8 0,-12-4 0,2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7.9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8.3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8.7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19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35.3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1 135 24575,'18'-15'0,"-1"0"0,-8 5 0,0 5 0,-4-4 0,3 3 0,-3-4 0,3 5 0,-3-4 0,11-10 0,-9 10 0,10-13 0,-12 29 0,-5-9 0,-1 15 0,-3-7 0,4 4 0,-4-5 0,-1 0 0,-4-5 0,1 0 0,3 4 0,-3-3 0,7 8 0,-7-8 0,7 8 0,-3-8 0,4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36.9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1203 40 24575,'-14'0'0,"2"0"0,3 0 0,0 0 0,4-4 0,-3 3 0,4-4 0,-5 5-3277,-8 0 0,7-4 3047,-7 3-3047,-35-13 2017,29 12-257,-36-3 0,-1 1 1517,27 4-677,-20 1 1,-15 1 0,13 0 676,14-1 0,-17 6 0,-15 4 0,17-3 0,24-2 0,-38 17 0,2 2 0,47-14 0,-22 11 0,3 1 0,29-9 2029,-28 13-2029,36-16 3034,-12 4-3034,14-5 0,-7-5 0,7 4 3276,-3-4-2015,0 1 2015,3 3 0,-3-4-3044,0 5-232,-8 13 0,1-14 0,-10 26 0,12-26 0,-8 27 0,11-22 0,-5 31 0,10-30 0,5 52 0,-2-48 0,21 66 0,-19-65-1639,14 22 1,0 1-1639,-13-25 1675,15 27 1,3 0 1601,-13-24 0,34 55 0,-35-61-1320,38 39 1320,-36-39 0,33 26 0,-36-29-555,36 16 555,-38-16 0,42 11 0,-39-16 3276,31 15-2310,-31-14-966,26 15 0,-31-12 3276,16-1-2923,20 20 1995,-22-23-2348,46 33 0,-27-28 0,-2 3 0,17-2 0,-38-11-3277,38 6 1037,-37-7-1037,53 4 2656,-51-5-978,27 4 1,0 1 1598,-24-3-1069,28 5 0,-1-1 1069,-27-5 176,26 4 1,-1-1-177,-26-3-120,25 4 1,0-1 119,-26-3 1155,62-1-1155,-63-1 0,47-26 0,-49 22 0,33-49 0,-35 46-422,23-58 422,-28 52 2492,12-22-2492,-19 27 0,19-19 0,-13 12 0,26-47 0,-25 45 0,15-50 0,-21 52 0,-2-48 0,-1 48 0,-19-48 0,17 47 0,-16-46 0,13 51 0,-15-50 0,14 49-1583,-24-46 1583,26 44 3008,-30-31-3008,27 33 3276,-16-19-2053,14 24-1107,1-14-116,2 19 3276,2-6 0,-4 9-3044,4-4-232,-14-6 0,11 3 0,-32-19 0,30 17 0,-45-37 0,44 35 0,-53-47 0,49 50 0,-29-36 0,33 36 0,-5-11 0,11 14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47.4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0 24575,'9'5'0,"3"-4"0,-7 3 0,0 1 0,7 0 0,-6 5 0,7 0 0,-5-4 0,5 7 0,-11-11 0,5 2 0,-34-18 0,17 6 0,-14-10 0,8 13 0,9-1 0,-5 2 0,8 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4:49.1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734 11 24575,'-13'0'0,"0"0"0,4 0 0,0 0 0,5 4 0,-4-3 0,3 4 0,-8-1 0,3-3 0,-2 3 0,-13 5 0,1-2 0,-11 12 0,12-13 0,-5 12 0,13-16 0,-15 11 0,16-7 0,-11-1 0,3 0 0,-9-1 0,7-3 0,8 8 0,8-8 0,3 4 0,-4-1 0,0-3 0,1 3 0,-1-4 0,0 0 0,0 0 0,-11 5 0,8-4 0,-16 8 0,9 1-3277,-3 1 0,4 3 3047,-2 9 230,5-5 0,-6 15 0,7-17 0,-3 25 0,4-12 0,-1 15 0,5-19 0,2 7 0,6-19 3276,-7 24 0,7-24-3044,1 32-232,1-29 0,7 42 0,-3-46-3277,3 41 0,-3-43 1958,-1 39 1319,-4-33 0,0 29 0,0-32 0,0 19 0,0-20 3276,0 16-308,0-16-1339,4 7-1629,-3-9 0,15 0 0,-9-5-3277,33 8 0,-25-6 0,45 12 2049,-44-13-1893,44 12 3121,-45-12-449,53 13 449,-51-12 0,55 6 0,-56-12 0,44 4 0,-45-5 0,41 4 0,-41-3 2337,41 3-2337,-41-4 0,17 0 0,-23 0 629,8 0-629,-2 0 0,2 0 3276,-4 0-2185,-4 0-1091,0 0 0,0 0 0,0 0 0,-1 0 512,1 0-512,20 0 0,-19-4 0,41-2 0,-40-4 0,45-4 0,-41 7-3277,37-10 2017,-42 10 1135,37-12 125,-37 12 0,26-11 0,-25 16 0,10-16 0,-11 12 3276,6-18-2078,-10 12-1198,6-25 0,-7 23 0,0-32 0,-1 32 0,-16-54 0,5 53 0,-21-57 0,20 61 0,-27-48 0,30 43 0,-18-35 0,22 38 3276,-11-32 0,6 25-3137,-6-27-139,7 29 0,-3-23 0,7 26 281,-7-26-281,3 28-3277,-7-28 0,2 31 0,-18-44 1787,15 47 1490,-15-38 0,18 42 0,-3-20 0,4 21 3276,1-7-2015,-5 5 2015,3 3 0,-2-4-6553,-21 1 2,19 3-2,-57-13 2017,52 12-1439,-60-16 2699,62 16 0,-38-11 0,42 12 0,-7-4 0,16 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28.80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266 208 23837,'-22'12'0,"6"2"0,7-12 0,8 7 0,-9-3 0,4 5 365,-4-5-365,-20 31 0,20-24-984,-42 64 0,45-57 492,-19 31 0,0 3-492,15-19 492,-2 21 0,1 0-492,7-25 0,5 55 0,0-67 0,0 53 0,0-54 1866,24 59-882,-13-57 0,19 23 677,-24-33-677,3-9 0,-3 9 983,5-9 0,-5 8-400,3-8 400,-3 9-311,43 10-672,-24-11 0,69 24 0,-68-29 0,28 6 0,3-1 0,-13-8-492,25-2 0,1-3-492,-18-3 492,34-17 0,1-6-492,-28 5 656,3-6 0,12-8 0,-14 7-656,-9 3 656,5-11 0,11-12 0,-17 9-656,-20 10 656,12-18 0,11-15 0,-13 14-656,-18 15 656,5-19 0,5-15 0,-8 16-656,-12 22 1118,11-47 1,-3 2-135,-17 52 0,21-71 0,-17 85 983,9-31 0,-6 40-724,-4-7-259,-1 30 983,-5-6 0,0 16 0,0-18 0,10 41 0,-8-33 0,17 66 0,-16-66-1475,8 32 0,1 1-492,-8-28 492,8 42 0,0 0-492,-10-40 492,1 40 0,-1 0-492,-3-43 492,-11 41 0,-4-1-492,5-38 0,-14 46 931,20-61 53,-28 75 0,25-56 0,-14 25 0,-9 18 0,8-16 0,13-21 0,-14 27 0,-9 20 0,9-20 0,15-27-296,-25 46 0,2-3 296,25-55 470,-23 20 1,-2-2-471,19-25 983,-59 27-410,53-36-573,-25 11 983,29-18 0,-39 18 0,28-16-825,-23 14 1,2 0-159,26-13-492,-31 17 0,-2 1-365,26-12 365,-28 19 0,1 0-417,28-16 417,-26 23 0,1-1-492,29-20 1229,-40 38 1,56-45 0,-2 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29.45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11 24575,'46'-6'0,"-6"1"0,-30 5-848,1 0 848,0 0 0,0 0 0,-1 0 0,1 0 0,0 0 0,0 0 0,-1 0 0,1 0 0,5 0 0,-4 0 0,70 10 0,-7 2 0,3 3 0,0 0-984,-3 0 0,2 3 0,-66-13 0,4-4 0,-3 4 0,8 0 0,-3-4 0,0 4 0,-2-1 0,-4-2 846,0 2 138,-1-4 0,1 5 0,0-4 0,0 4 0,-1-5 0,1 5 0,0-4 0,57 13 0,-43-12 983,67 8 0,-76-10-738,14-5 1,-25 4 0,-5-4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19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24575,'46'25'0,"1"0"0,27 16 0,-55-31 0,-8-4 0,4 3 0,-5-8 0,0 8 0,0-4 0,9 10 0,-6-8 0,10 6 0,-16-7 0,24 17 0,-16-9 0,14 14 0,-14-21 0,4 6 0,-7-7 0,7 4 0,-4 0 0,0 0 0,5 0 0,-4 0 0,3 0 0,-8 0 0,4-4 0,0 7 0,-4-10 0,8 15 0,-8-16 0,8 11 0,-12-7 0,11 4 0,-11 0 0,7 0 0,-4-4 0,-4 3 0,7-8 0,-1 12 0,3-6 0,0 3 0,-5-1 0,0-3 0,0-1 0,0 0 0,-4-1 0,3-3 0,-4 4 0,5-1 0,1-2 0,-1 2 0,0-4 0,0 0 0,0 0 0,-4 0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29.86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98 24575,'28'0'0,"-3"0"0,-14 0 0,0 0 0,-1 0 0,1 0 0,0 0 0,0 0 0,-1-5 0,1 4-781,0-4 781,0 5 0,-1 0 0,6-5 0,-4 4 193,3-4-193,44-4 0,-37 6-492,47-9 0,2 0-492,-40 9 492,58-4 0,1-1-492,-52 4 492,52 1 0,0 0 246,-54-3 0,51 1 0,-82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30.44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31.99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1432 173 24575,'-23'-12'0,"3"2"0,14 5 0,-3 4 0,-2-4 0,-15 1 0,7 2 0,-48-7 0,46 8-984,-33-4 0,44 5 0,-1 0 0,0-5 621,1 4 363,-6-4 0,5 5 0,-5 0 0,6 0-336,-1 0 336,0-5 0,1 4 0,-1-4 0,0 5 0,1 0-984,-48-4 0,35 2 0,-72-12 0,75 12 492,-32-8 0,-2 1-492,30 6 492,-36-6 0,0-1-492,37 8 165,-69-17 819,75 16 983,-27-6-722,32 9 722,-3 0 0,-1 23 0,5-7 0,-5 10 0,-4 16 0,7-29 0,-7 26-456,14-28-527,-36 47 0,32-36-492,-31 38 0,-3 0-492,28-34 0,-33 46 0,40-66 0,-11 55 0,10-42 492,-4 46 0,4 4-492,9-41 492,9 44 0,3-1-492,-5-45 492,22 37 0,2-2-394,-17-37 886,36 62 0,-36-74 983,7 21 0,-4-32 0,-4 4 0,3-5 0,-4 0 0,0 0 0,23-5 0,-17-1-1475,30-8 0,2-2-492,-22 6 492,47-17 0,1 1-492,-45 19 492,47-13 0,-1 2-492,-48 15 492,35-2 0,-1 1-484,-39 4 1959,50 4 0,-59-2 0,6 7 0,-15-3 0,-5 5-835,0-1-148,14 58 0,-5-44 0,6 55 0,2 2 0,-4-48-492,7 61 0,-3 0-492,-7-62 492,8 57 0,-3 3-492,-11-56 492,4 55 0,-2 0 349,-6-49 143,-6 42 0,-2-1 0,4-50 0,-16 40 0,-2-2 0,15-45 0,-17 27 0,0-1 0,20-33 983,-25 34-314,22-45 314,-8 11 0,4-18-102,-14 9-881,11-9 0,-81 8 0,66-8 0,-45 0 0,0-2 0,47 0-492,-60-10 0,-2-2-492,54 9 492,-45-8 0,7 0-492,57 6 1229,-51 0 1,63 1 0,-15 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3:32.83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1649 24575,'28'-12'0,"-3"-3"0,-14 14 0,0-3 0,0-1-984,-1 4 641,1-9 343,9 4 0,-2-5-492,35-13 0,6-1-492,-16 10 492,5-7 0,6-4 0,7 0 0,5-4 164,-3-2 0,5-3 0,-2 1-164,18-6 0,-1 0 164,-20 10 0,1-1 0,-5 1-164,-4-1 0,0-2 164,0 1 0,6-3 0,-2 0-164,22-12 0,-1-2 164,-23 10 0,1-2 0,-1 2-164,14-7 0,4-2 310,-1-3 1,6-4 0,-5 4 181,1 2 0,0 0 0,10-7 0,6-4 0,-27 15 0,-37 23 0,39-29 0,5 0 0,-27 25 983,33-29 0,-48 44 0,-5-8-738,-11 16 1,6-12 0,-15 15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3T20:45:16.4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24575,'34'56'0,"-4"-11"0,-24-29-984,4-6 0,-4 1 356,4 0 628,1-1 0,-5 1-984,23 18 0,-23-13 0,27 13 0,-7 6 0,9-5 492,1 5 0,-1 1-492,0 2 0,38 26 126,-42-30 858,31 23 0,-31-31 0,23 26 0,-34-32 0,40 45 0,-38-37-328,42 49 328,-38-48 983,11 17 0,-17-26-1967,19 28 0,-21-28 569,27 37 1,2 1 414,-23-36-492,24 34 0,-4-3-492,-31-39 492,23 22 0,0 0-322,-27-18 1797,34 16-33,-42-24-950,9-9 983,-4 9 0,0-5 0,3 1-880,-3 9-103,5-8 983,-5 8 0,18 10 0,-15-16 0,26 29-350,-22-28-633,31 43 0,-32-36 0,22 18 0,-28-31 0,23 30 0,-18-21 0,42 54 0,-46-49 0,41 40 0,-44-43 0,39 43 0,-37-40 0,42 44 0,-37-45 0,52 60 0,-44-56-434,44 56 434,-47-61-984,47 52 0,-49-49 514,44 34 470,-54-40 0,25 7 0,-27-14 0,8-2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38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888 1 24575,'-46'10'0,"17"-5"0,-22 6 0,28-5 0,-38 22 0,33-19 0,-34 24 0,-13-6-722,-11 18 722,39-26 0,1 1 0,-38 25 0,50-23 0,-26 14 0,17-1 0,-6-5 0,15 4 0,15-18 722,13-2-722,1-4 0,10 5 0,-4 5 0,17 15 0,-10-3 0,11-1 0,-9 1 0,9-5 0,7 24 0,7 3 0,11 11 0,-3 10 0,-1-18 0,-12-4 0,0-19 0,-16-17 0,7-3 0,-13-5 0,3-8 0,-4 8 0,1-3 0,3-1 0,-3 4 0,8-3 0,31 20 0,-13-12 0,27 11 0,-28-15 0,-5-4 0,2-2 0,-7-4 0,9 0 0,1 0 0,3 0 0,11-4 0,-7-2 0,6-4 0,-14 5 0,12-11 0,-9 4 0,12-5 0,-9-7-6784,11 3 6784,-19 0 0,16-3 0,-13-5 0,1 6 0,-2-20 0,-16 12 0,-4-10 0,-4 14 0,-2-1 0,-4 4 0,0-32 0,0 23 0,0-39-4537,0 51 4537,-4-14 4537,-2 7-4537,-4 5 0,0-11 0,0 3 0,4 10 0,-3-3 6784,-5-5-6784,2 6 0,-16-15 0,15 12 0,-1 4 0,0-6 0,7 12 0,-21-18 0,15 12 0,-11-8 0,14 19 0,0-7 0,0 12 0,0-9 0,0 5 0,4 0 0,-3 4 0,8 2 0,-3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40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868 1 24575,'-21'0'0,"6"4"0,-53-3 0,30 10 0,-54-9 0,37 4 0,-1-6 0,2 0 0,3 0 0,20 5 0,-2-4 0,19 8 0,-2-8 0,-4 8 0,-5-3 0,8-1 0,-15 9 0,14-7 0,-7 3 0,6-1 0,3-4 0,-4 5 0,0 0 0,0 1 0,0-1 0,4 4 0,1 2 0,5 4 0,0 5 0,0-4 0,4 8 0,2-12 0,4 7 0,0-13 0,0 12 0,0-10 0,0 6 0,4-14 0,-2 4 0,2-3 0,1 4 0,5 9 0,1-2 0,46 39 0,-23-24 0,37 25 0,-44-31 0,43 11 0,-40-9 0,39 2 0,-33-6 0,-4-18 0,-3 8 0,-13-13 0,7 3 0,12-4 0,-1 0 0,14-4 0,-12-2 0,-5 1 0,7-9 0,-11 3 0,12-5 0,-3-3 0,-9 8 0,10-8 0,-23 8 0,14-4 0,-17 10 0,-1-4 0,-5 3 0,-5-4 0,0-5 0,0 0 0,0-5 0,0-1 0,4 6 0,-3-9 0,4-2 0,-5 4 0,0-6 0,0-15 0,0 21 0,0-29 0,0 39 0,0-7 0,-5 9 0,-5-9 0,-1 2 0,-8-12 0,8 12 0,-4-2 0,5 9 0,-9-5 0,6 4 0,-6 1 0,5 1 0,3 3 0,-4 1 0,9 0 0,2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44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5189 1 24575,'-20'5'0,"4"4"0,-14-1-9831,12 3 8341,-68 22 1490,23-10 0,-5 0 444,-17-1 1,-4 1-445,-6 5 0,1-1 0,12-12 0,1-3 0,-1 2 0,3-1 0,15 0 0,1-1 0,-4-8 0,-2 1 0,-9 12 0,-2 0 0,6-11 0,-4 0 0,10 7 0,-3 3 0,0 1 0,1 1 0,0 2 0,-1 0 0,-7 3 0,-2 1 0,3 5 0,4 6 0,3 4 0,2-4 0,-23-1 0,10-1 0,29 3 0,10-4 1958,1-8-1958,16 1 0,14-10 0,-7 4 5947,-2 6-5947,2-12 2527,-15 19-2527,21-24 0,-7 11 0,4-9 0,8 4 0,-11-2 0,16 2 0,-11-4 0,-11 14 0,5-11 0,-19 15 0,21-16 0,-2 2 0,5-4 0,2 0 0,-7 5 0,8-4 0,-12 8 0,-12 6 0,6-7 0,-49 32 0,48-29 0,-50 28 0,35-19 0,-9-1-6784,12-4 6784,2-9 0,-7 1 0,-28 8 0,17-1 0,-6 3 0,19-3 0,6-7 6784,-23 9-6784,-11-13 0,12 7 0,9-15 0,2-2 0,9 4 0,-37-3 0,58-3 0,-30 4 0,31-5 0,-10 0 0,5 4 0,-6 2 0,6-1 0,-8 0 0,20-5 0,-2 4 0,4-2 0,-18 6 0,4-2 0,-20 4 0,13 0 0,5 0 0,7-4 0,5 3 0,2-8 0,-7 8 0,4-3 0,-1-1 0,-3 9 0,8-12 0,-4 7 0,5-5 0,4 2 0,-3 0 0,4-2 0,-10-4 0,-20 0 0,5 0 0,-7 0 0,14 0 0,12 0 0,-13 5 0,7 0 0,-3 1 0,6-6 0,3-10 0,6-6 0,0-15 0,-6-12 0,4-21 0,-5 8 0,7 0 0,5 17 0,18-4 0,-14 10 0,28-20 0,-16 19 0,6-6 0,-3 11 0,4-5 0,-5 2 0,29-24 0,-22 17 0,8 3 0,-18 17 0,-5 0 0,4 2 0,-3-8 0,0 9 0,-2 6 0,-4 6 0,1 8 0,-2 11 0,-13-3 0,7 12 0,-16-13 0,7 13 0,-14-8 0,-1 14 0,1-5 0,0 1 0,9 3 0,-3-3 0,8 4 0,-4 1 0,5 3 0,0-2 0,0-6 0,4 2 0,2-11 0,0-2 0,2-1 0,-2-4 0,4 5 0,0 6 0,4-6 0,-2 0 0,2-5 0,-4 0 0,0 5 0,4 23 0,-2-17 0,2 25 0,-4-34 0,0 17 0,0-17 0,0 20 0,0-14 0,-9 20 0,7-20 0,-12 19 0,9-19 0,-5 7 0,0-10 0,4-5 0,-3 0 0,3-5 0,-4 4 0,5-3 0,-4 4 0,12-4 0,3-2 0,0-8 0,12 3 0,-2-13 0,21 5 0,-9-1 0,19-4 0,14 3 0,4 0 0,3-1-266,5 0 0,0 3 266,-18 9 0,-1 0 0,-7 0 0,-12 5 0,-5-4 0,9 8 0,9-8-6252,11 8 6252,27 7 0,7 3-422,-1 9 422,-5-10 0,-42-6 0,-1-7 0,-27-5 0,15 0 6575,-18 0-6575,9 0 631,-13 0-631,1 0 0,-6 4 0,0-3 0,-5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34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515 11 24575,'-10'0'0,"-5"0"0,4 0 0,-4 0 0,1-5 0,-2 4 0,-4-4 0,0 5 0,4 0 0,1 0 0,5 0 0,0 0 0,0 0 0,0 0 0,0 0 0,-5 5 0,-5-4 0,-1 13 0,-13-8 0,7 9 0,-7-5 0,8 0 0,-3 0 0,3 5 0,5-4 0,1 3 0,10 1 0,0-4 0,5 4 0,0-1 0,1 2 0,3 0 0,-4 3 0,5-3 0,0 13 0,0 2 0,0 5 0,5-1 0,-4 0 0,12-4 0,-6-1 0,3-10 0,-1 4 0,-3-3 0,4 14 0,4-3 0,-3-7 0,4 3 0,-5-20 0,5 34 0,-4-30 0,-1 27 0,8-23 0,-15-1 0,15-5 0,-12-1 0,8-3 0,2 13 0,9-2 0,1 8 0,4-5 0,-9-5 0,7 0 0,-11-5 0,3-4 0,-5-2 0,-5-4 0,5 0 0,-4 0 0,8 0 0,-8 0 0,17-4 0,8-6 0,-2-2 0,26-16 0,-34 10 0,17-11 0,-28 14 0,4-4 0,-12 3 0,11-18 0,-7 6 0,5-7 0,-1 2 0,-5-9 0,2-12 0,-6 4 0,1 0 0,-7 14 0,0 9 0,-5-19 0,-1 26 0,1-13 0,-4 13 0,3 5 0,1-1 0,-13-21 0,10 17 0,-16-14 0,13 20 0,-3 4 0,3 4 0,1 1 0,0 1 0,0 3 0,-9-8 0,-11 3 0,2 1 0,-1-4 0,14 8 0,0-8 0,4 3 0,-3 0 0,-1 2 0,8 4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0:19:36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474 0 24575,'-40'17'0,"-5"-3"0,-9 3 0,1-3 0,22-7 0,0 4 0,0-10 0,8 8 0,-41 2 0,35 1 0,-15 4 0,26-1 0,16 0 0,-7 1 0,14-1 0,0-1 0,1-3 0,-2 4 0,1-5 0,-4 0 0,-1 18 0,-1-4 0,-4 15 0,5-9 0,0-4 0,0 3 0,0-12 0,0 2 0,5 0 0,-4 2 0,3 5 0,1-1 0,-4 0 0,8-13 0,-8 15 0,13-15 0,-8 13 0,13-5 0,6 14 0,-11-15 0,12 13 0,-19-20 0,8 2 0,-5-4 0,0 5 0,0-8 0,0 6 0,5-3 0,-4-3 0,4 6 0,8 2 0,0 2 0,2 3 0,3-1 0,-11-8 0,3 4 0,-1-5 0,6-5 0,2 4 0,26-3 0,-27 0 0,39 3 0,-47-8 0,29 3 0,-25-4 0,3-9 0,14-2 0,-16-9 0,11 4 0,-14 2 0,-4 3 0,-2 1 0,1-4 0,1 3 0,4-9 0,-5 5 0,0-5 0,-5-1 0,0 6 0,-4-4 0,3 3 0,-4-9 0,1-1 0,-1-4 0,-5 9 0,0-7 0,0 7 0,0-21 0,-7-30 0,-4 16 0,-2-25 0,3 48 0,-4-12 0,-1 18 0,-2-3 0,-2 10 0,13 5 0,-3 10 0,8-4 0,-8 8 0,4-13 0,-6 3 0,-3-5 0,7 2 0,-6 3 0,7 6 0,-4 0 0,0 1 0,0 3 0,0-4 0,0 1 0,0 3 0,-1-4 0,-3 1 0,-2 3 0,-9-8 0,4 3 0,-12 0 0,10 2 0,-11 4 0,18 0 0,-12 0 0,15 0 0,-6 0 0,9 0 0,0 0 0,0 0 0,0 0 0,0 0 0,4 4 0,2-2 0,4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7AE91-F48B-944E-B5D7-ABB05EC296F9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C0D81-7B96-D840-B992-A2C40B44F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9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C0D81-7B96-D840-B992-A2C40B44F6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98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23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27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4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1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1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30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36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5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38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9FC14-3BA6-FA40-AB09-2BA87A6407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5C5A528-94BD-0D4D-8B2A-AEAF6088D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04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7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70.png"/><Relationship Id="rId19" Type="http://schemas.openxmlformats.org/officeDocument/2006/relationships/customXml" Target="../ink/ink9.xml"/><Relationship Id="rId4" Type="http://schemas.openxmlformats.org/officeDocument/2006/relationships/image" Target="../media/image46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.xml"/><Relationship Id="rId18" Type="http://schemas.openxmlformats.org/officeDocument/2006/relationships/customXml" Target="../ink/ink23.xml"/><Relationship Id="rId26" Type="http://schemas.openxmlformats.org/officeDocument/2006/relationships/customXml" Target="../ink/ink28.xml"/><Relationship Id="rId39" Type="http://schemas.openxmlformats.org/officeDocument/2006/relationships/image" Target="../media/image36.png"/><Relationship Id="rId21" Type="http://schemas.openxmlformats.org/officeDocument/2006/relationships/customXml" Target="../ink/ink25.xml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47" Type="http://schemas.openxmlformats.org/officeDocument/2006/relationships/image" Target="../media/image40.png"/><Relationship Id="rId50" Type="http://schemas.openxmlformats.org/officeDocument/2006/relationships/customXml" Target="../ink/ink43.xml"/><Relationship Id="rId7" Type="http://schemas.openxmlformats.org/officeDocument/2006/relationships/image" Target="../media/image26.png"/><Relationship Id="rId2" Type="http://schemas.openxmlformats.org/officeDocument/2006/relationships/customXml" Target="../ink/ink13.xml"/><Relationship Id="rId16" Type="http://schemas.openxmlformats.org/officeDocument/2006/relationships/customXml" Target="../ink/ink22.xml"/><Relationship Id="rId29" Type="http://schemas.openxmlformats.org/officeDocument/2006/relationships/customXml" Target="../ink/ink31.xml"/><Relationship Id="rId11" Type="http://schemas.openxmlformats.org/officeDocument/2006/relationships/image" Target="../media/image28.png"/><Relationship Id="rId24" Type="http://schemas.openxmlformats.org/officeDocument/2006/relationships/image" Target="../media/image32.png"/><Relationship Id="rId32" Type="http://schemas.openxmlformats.org/officeDocument/2006/relationships/customXml" Target="../ink/ink34.xml"/><Relationship Id="rId37" Type="http://schemas.openxmlformats.org/officeDocument/2006/relationships/image" Target="../media/image35.png"/><Relationship Id="rId40" Type="http://schemas.openxmlformats.org/officeDocument/2006/relationships/customXml" Target="../ink/ink38.xml"/><Relationship Id="rId45" Type="http://schemas.openxmlformats.org/officeDocument/2006/relationships/image" Target="../media/image39.png"/><Relationship Id="rId53" Type="http://schemas.openxmlformats.org/officeDocument/2006/relationships/image" Target="../media/image43.png"/><Relationship Id="rId5" Type="http://schemas.openxmlformats.org/officeDocument/2006/relationships/image" Target="../media/image25.png"/><Relationship Id="rId10" Type="http://schemas.openxmlformats.org/officeDocument/2006/relationships/customXml" Target="../ink/ink17.xml"/><Relationship Id="rId19" Type="http://schemas.openxmlformats.org/officeDocument/2006/relationships/customXml" Target="../ink/ink24.xml"/><Relationship Id="rId31" Type="http://schemas.openxmlformats.org/officeDocument/2006/relationships/customXml" Target="../ink/ink33.xml"/><Relationship Id="rId44" Type="http://schemas.openxmlformats.org/officeDocument/2006/relationships/customXml" Target="../ink/ink40.xml"/><Relationship Id="rId52" Type="http://schemas.openxmlformats.org/officeDocument/2006/relationships/customXml" Target="../ink/ink44.xml"/><Relationship Id="rId4" Type="http://schemas.openxmlformats.org/officeDocument/2006/relationships/customXml" Target="../ink/ink14.xml"/><Relationship Id="rId9" Type="http://schemas.openxmlformats.org/officeDocument/2006/relationships/image" Target="../media/image27.png"/><Relationship Id="rId14" Type="http://schemas.openxmlformats.org/officeDocument/2006/relationships/customXml" Target="../ink/ink20.xml"/><Relationship Id="rId22" Type="http://schemas.openxmlformats.org/officeDocument/2006/relationships/image" Target="../media/image31.png"/><Relationship Id="rId27" Type="http://schemas.openxmlformats.org/officeDocument/2006/relationships/customXml" Target="../ink/ink29.xml"/><Relationship Id="rId30" Type="http://schemas.openxmlformats.org/officeDocument/2006/relationships/customXml" Target="../ink/ink32.xml"/><Relationship Id="rId35" Type="http://schemas.openxmlformats.org/officeDocument/2006/relationships/image" Target="../media/image34.png"/><Relationship Id="rId43" Type="http://schemas.openxmlformats.org/officeDocument/2006/relationships/image" Target="../media/image38.png"/><Relationship Id="rId48" Type="http://schemas.openxmlformats.org/officeDocument/2006/relationships/customXml" Target="../ink/ink42.xml"/><Relationship Id="rId8" Type="http://schemas.openxmlformats.org/officeDocument/2006/relationships/customXml" Target="../ink/ink16.xml"/><Relationship Id="rId51" Type="http://schemas.openxmlformats.org/officeDocument/2006/relationships/image" Target="../media/image42.png"/><Relationship Id="rId3" Type="http://schemas.openxmlformats.org/officeDocument/2006/relationships/image" Target="../media/image24.png"/><Relationship Id="rId12" Type="http://schemas.openxmlformats.org/officeDocument/2006/relationships/customXml" Target="../ink/ink18.xml"/><Relationship Id="rId17" Type="http://schemas.openxmlformats.org/officeDocument/2006/relationships/image" Target="../media/image29.png"/><Relationship Id="rId25" Type="http://schemas.openxmlformats.org/officeDocument/2006/relationships/customXml" Target="../ink/ink27.xml"/><Relationship Id="rId33" Type="http://schemas.openxmlformats.org/officeDocument/2006/relationships/image" Target="../media/image33.png"/><Relationship Id="rId38" Type="http://schemas.openxmlformats.org/officeDocument/2006/relationships/customXml" Target="../ink/ink37.xml"/><Relationship Id="rId46" Type="http://schemas.openxmlformats.org/officeDocument/2006/relationships/customXml" Target="../ink/ink41.xml"/><Relationship Id="rId20" Type="http://schemas.openxmlformats.org/officeDocument/2006/relationships/image" Target="../media/image30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5" Type="http://schemas.openxmlformats.org/officeDocument/2006/relationships/customXml" Target="../ink/ink21.xml"/><Relationship Id="rId23" Type="http://schemas.openxmlformats.org/officeDocument/2006/relationships/customXml" Target="../ink/ink26.xml"/><Relationship Id="rId28" Type="http://schemas.openxmlformats.org/officeDocument/2006/relationships/customXml" Target="../ink/ink30.xml"/><Relationship Id="rId36" Type="http://schemas.openxmlformats.org/officeDocument/2006/relationships/customXml" Target="../ink/ink36.xml"/><Relationship Id="rId4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B057-9222-5F16-2614-7A38DCCE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A690-1B66-0A44-E84F-9BC8D0A0B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200843" cy="3828887"/>
          </a:xfrm>
        </p:spPr>
        <p:txBody>
          <a:bodyPr/>
          <a:lstStyle/>
          <a:p>
            <a:r>
              <a:rPr lang="en-US" dirty="0"/>
              <a:t>Today:</a:t>
            </a:r>
          </a:p>
          <a:p>
            <a:pPr lvl="1"/>
            <a:r>
              <a:rPr lang="en-US" dirty="0"/>
              <a:t>Imputation review, based on some questions from last time. </a:t>
            </a:r>
          </a:p>
          <a:p>
            <a:pPr lvl="1"/>
            <a:r>
              <a:rPr lang="en-US" dirty="0"/>
              <a:t>Gradient descent in regression. </a:t>
            </a:r>
          </a:p>
          <a:p>
            <a:pPr lvl="1"/>
            <a:r>
              <a:rPr lang="en-US" dirty="0"/>
              <a:t>Batches, stochastic, epochs. </a:t>
            </a:r>
          </a:p>
          <a:p>
            <a:pPr lvl="1"/>
            <a:r>
              <a:rPr lang="en-US" dirty="0"/>
              <a:t>Lots of code. </a:t>
            </a:r>
          </a:p>
          <a:p>
            <a:pPr lvl="1"/>
            <a:r>
              <a:rPr lang="en-US" dirty="0"/>
              <a:t>This stuff is relevant for a bunch of other cases – regularization, neural networks,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Assignment – reminder, please put your </a:t>
            </a:r>
            <a:r>
              <a:rPr lang="en-US" dirty="0" err="1"/>
              <a:t>github</a:t>
            </a:r>
            <a:r>
              <a:rPr lang="en-US" dirty="0"/>
              <a:t> username in the Brightspace </a:t>
            </a:r>
            <a:r>
              <a:rPr lang="en-US" dirty="0" err="1"/>
              <a:t>asn</a:t>
            </a:r>
            <a:r>
              <a:rPr lang="en-US" dirty="0"/>
              <a:t> when done. </a:t>
            </a:r>
          </a:p>
        </p:txBody>
      </p:sp>
    </p:spTree>
    <p:extLst>
      <p:ext uri="{BB962C8B-B14F-4D97-AF65-F5344CB8AC3E}">
        <p14:creationId xmlns:p14="http://schemas.microsoft.com/office/powerpoint/2010/main" val="524907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A6FB-B8EF-94E4-3037-EDA3D441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Example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196F-ECBB-5D46-C158-25DD2A698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2" y="1853754"/>
            <a:ext cx="5118137" cy="4199727"/>
          </a:xfrm>
        </p:spPr>
        <p:txBody>
          <a:bodyPr>
            <a:normAutofit/>
          </a:bodyPr>
          <a:lstStyle/>
          <a:p>
            <a:r>
              <a:rPr lang="en-US" dirty="0"/>
              <a:t>This has simple mean imputation on height.</a:t>
            </a:r>
          </a:p>
          <a:p>
            <a:r>
              <a:rPr lang="en-US" dirty="0"/>
              <a:t>Inserting the imputed height introduces some bias. </a:t>
            </a:r>
          </a:p>
          <a:p>
            <a:pPr lvl="1"/>
            <a:r>
              <a:rPr lang="en-US" dirty="0"/>
              <a:t>The average weight of the imputed data is higher than the observed. </a:t>
            </a:r>
          </a:p>
          <a:p>
            <a:pPr lvl="1"/>
            <a:r>
              <a:rPr lang="en-US" dirty="0"/>
              <a:t>Those heavy players are likely taller in reality. </a:t>
            </a:r>
          </a:p>
          <a:p>
            <a:r>
              <a:rPr lang="en-US" dirty="0"/>
              <a:t>The model shifts due to bias. </a:t>
            </a:r>
          </a:p>
          <a:p>
            <a:r>
              <a:rPr lang="en-US" dirty="0"/>
              <a:t>The upper picture is better – no change in pattern of the data. </a:t>
            </a:r>
          </a:p>
        </p:txBody>
      </p:sp>
      <p:pic>
        <p:nvPicPr>
          <p:cNvPr id="3074" name="Picture 2" descr="3 problems with mean imputation - The DO Loop">
            <a:extLst>
              <a:ext uri="{FF2B5EF4-FFF2-40B4-BE49-F238E27FC236}">
                <a16:creationId xmlns:a16="http://schemas.microsoft.com/office/drawing/2014/main" id="{2902D8A1-12D1-46A2-C5D3-1DB78B5D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549" y="1575413"/>
            <a:ext cx="7043451" cy="52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.3.1 Listwise deletion">
            <a:extLst>
              <a:ext uri="{FF2B5EF4-FFF2-40B4-BE49-F238E27FC236}">
                <a16:creationId xmlns:a16="http://schemas.microsoft.com/office/drawing/2014/main" id="{E5AC9998-DB6D-4609-3CA6-196723063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8" t="2872" r="1892" b="4897"/>
          <a:stretch/>
        </p:blipFill>
        <p:spPr bwMode="auto">
          <a:xfrm>
            <a:off x="9611392" y="38158"/>
            <a:ext cx="2580607" cy="25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6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BE36A-0E84-2348-A2B3-D4A13537C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10C67-8931-F645-B444-73B2DBB2C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9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AA10-EA3B-F54A-8F2E-EE469B08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Linear Regression Error</a:t>
            </a:r>
          </a:p>
        </p:txBody>
      </p:sp>
      <p:pic>
        <p:nvPicPr>
          <p:cNvPr id="5122" name="Picture 2" descr="Solved] In a distribution function Y(x) of regression model, Y = a +">
            <a:extLst>
              <a:ext uri="{FF2B5EF4-FFF2-40B4-BE49-F238E27FC236}">
                <a16:creationId xmlns:a16="http://schemas.microsoft.com/office/drawing/2014/main" id="{07352C91-A57D-244C-8FB7-41E8E85DA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15734"/>
            <a:ext cx="6954863" cy="389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5602B-FC14-F24F-9218-B8956B2D1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037" y="2015734"/>
            <a:ext cx="4886325" cy="40377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linear regression we normally take the mean squared error – the linear regression model is calculated by getting the linear least squares. </a:t>
            </a:r>
          </a:p>
          <a:p>
            <a:r>
              <a:rPr lang="en-US" dirty="0"/>
              <a:t>If we were to move our model around (up/down/angle), we’d get worse errors – the LLS point is optimal. </a:t>
            </a:r>
          </a:p>
          <a:p>
            <a:r>
              <a:rPr lang="en-US" dirty="0"/>
              <a:t>Think about if we were to plot that amount of error – there’d be a minimum at the current spot, and everywhere else would have slightly more error…</a:t>
            </a:r>
          </a:p>
        </p:txBody>
      </p:sp>
    </p:spTree>
    <p:extLst>
      <p:ext uri="{BB962C8B-B14F-4D97-AF65-F5344CB8AC3E}">
        <p14:creationId xmlns:p14="http://schemas.microsoft.com/office/powerpoint/2010/main" val="3372137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5CF16-ABFD-954C-BD2D-DF3F955C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785E-A887-B144-A56F-1E7CC5618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Gradient descent.">
            <a:extLst>
              <a:ext uri="{FF2B5EF4-FFF2-40B4-BE49-F238E27FC236}">
                <a16:creationId xmlns:a16="http://schemas.microsoft.com/office/drawing/2014/main" id="{01000185-C50E-6B4A-8E0B-012AD925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1112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5F2FAC-7BCE-8F44-B81C-94CC97983C76}"/>
                  </a:ext>
                </a:extLst>
              </p14:cNvPr>
              <p14:cNvContentPartPr/>
              <p14:nvPr/>
            </p14:nvContentPartPr>
            <p14:xfrm>
              <a:off x="4884862" y="4717867"/>
              <a:ext cx="491040" cy="38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5F2FAC-7BCE-8F44-B81C-94CC97983C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7222" y="4700227"/>
                <a:ext cx="526680" cy="42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52D572A-E4B0-1A47-8943-2B64653A54C2}"/>
              </a:ext>
            </a:extLst>
          </p:cNvPr>
          <p:cNvGrpSpPr/>
          <p:nvPr/>
        </p:nvGrpSpPr>
        <p:grpSpPr>
          <a:xfrm>
            <a:off x="5668222" y="4821907"/>
            <a:ext cx="1854000" cy="405720"/>
            <a:chOff x="5668222" y="4821907"/>
            <a:chExt cx="185400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3A1B80-4057-6F49-AF58-877C676807D5}"/>
                    </a:ext>
                  </a:extLst>
                </p14:cNvPr>
                <p14:cNvContentPartPr/>
                <p14:nvPr/>
              </p14:nvContentPartPr>
              <p14:xfrm>
                <a:off x="5716822" y="5014507"/>
                <a:ext cx="1805400" cy="79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3A1B80-4057-6F49-AF58-877C676807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99182" y="4996507"/>
                  <a:ext cx="1841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65472B-659D-D94E-9EF4-5EA839AC5104}"/>
                    </a:ext>
                  </a:extLst>
                </p14:cNvPr>
                <p14:cNvContentPartPr/>
                <p14:nvPr/>
              </p14:nvContentPartPr>
              <p14:xfrm>
                <a:off x="5720422" y="4821907"/>
                <a:ext cx="432360" cy="18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65472B-659D-D94E-9EF4-5EA839AC51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2782" y="4803907"/>
                  <a:ext cx="468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A4F3AE-BC5A-CC49-B57B-DEB66284BC3C}"/>
                    </a:ext>
                  </a:extLst>
                </p14:cNvPr>
                <p14:cNvContentPartPr/>
                <p14:nvPr/>
              </p14:nvContentPartPr>
              <p14:xfrm>
                <a:off x="5668222" y="5041867"/>
                <a:ext cx="316440" cy="185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A4F3AE-BC5A-CC49-B57B-DEB66284BC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50582" y="5023867"/>
                  <a:ext cx="35208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609D472-DDD0-6047-8DA4-93536A703E14}"/>
                  </a:ext>
                </a:extLst>
              </p14:cNvPr>
              <p14:cNvContentPartPr/>
              <p14:nvPr/>
            </p14:nvContentPartPr>
            <p14:xfrm>
              <a:off x="7579822" y="3347347"/>
              <a:ext cx="469080" cy="431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609D472-DDD0-6047-8DA4-93536A703E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61822" y="3329707"/>
                <a:ext cx="504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12BE14-C77E-F94E-89AD-F27A310A372D}"/>
                  </a:ext>
                </a:extLst>
              </p14:cNvPr>
              <p14:cNvContentPartPr/>
              <p14:nvPr/>
            </p14:nvContentPartPr>
            <p14:xfrm>
              <a:off x="8631742" y="957667"/>
              <a:ext cx="358920" cy="273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12BE14-C77E-F94E-89AD-F27A310A37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14102" y="940027"/>
                <a:ext cx="3945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05ADE26-2BE8-C84C-A32B-AAD664282910}"/>
                  </a:ext>
                </a:extLst>
              </p14:cNvPr>
              <p14:cNvContentPartPr/>
              <p14:nvPr/>
            </p14:nvContentPartPr>
            <p14:xfrm>
              <a:off x="3063262" y="1333867"/>
              <a:ext cx="1868040" cy="71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05ADE26-2BE8-C84C-A32B-AAD66428291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45262" y="1316227"/>
                <a:ext cx="1903680" cy="75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F893ECF-FF17-D34B-B3A5-CAB1A1E70099}"/>
              </a:ext>
            </a:extLst>
          </p:cNvPr>
          <p:cNvGrpSpPr/>
          <p:nvPr/>
        </p:nvGrpSpPr>
        <p:grpSpPr>
          <a:xfrm>
            <a:off x="2635942" y="1976827"/>
            <a:ext cx="1785960" cy="1733040"/>
            <a:chOff x="2635942" y="1976827"/>
            <a:chExt cx="1785960" cy="173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A589A3-5A71-E64C-93CF-7D65F9A8207C}"/>
                    </a:ext>
                  </a:extLst>
                </p14:cNvPr>
                <p14:cNvContentPartPr/>
                <p14:nvPr/>
              </p14:nvContentPartPr>
              <p14:xfrm>
                <a:off x="2635942" y="1976827"/>
                <a:ext cx="299880" cy="336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A589A3-5A71-E64C-93CF-7D65F9A8207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17942" y="1958827"/>
                  <a:ext cx="3355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F4640A-9955-D340-A43A-15D444FAD5C1}"/>
                    </a:ext>
                  </a:extLst>
                </p14:cNvPr>
                <p14:cNvContentPartPr/>
                <p14:nvPr/>
              </p14:nvContentPartPr>
              <p14:xfrm>
                <a:off x="3311302" y="3346987"/>
                <a:ext cx="357840" cy="362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F4640A-9955-D340-A43A-15D444FAD5C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93302" y="3328987"/>
                  <a:ext cx="3934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CD8042-34DC-2843-9369-B938F1BFE79E}"/>
                    </a:ext>
                  </a:extLst>
                </p14:cNvPr>
                <p14:cNvContentPartPr/>
                <p14:nvPr/>
              </p14:nvContentPartPr>
              <p14:xfrm>
                <a:off x="3552862" y="2447347"/>
                <a:ext cx="869040" cy="890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CD8042-34DC-2843-9369-B938F1BFE79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35222" y="2429347"/>
                  <a:ext cx="904680" cy="9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64FD06F-00BE-074E-AF06-DB821F781412}"/>
                  </a:ext>
                </a:extLst>
              </p14:cNvPr>
              <p14:cNvContentPartPr/>
              <p14:nvPr/>
            </p14:nvContentPartPr>
            <p14:xfrm>
              <a:off x="6897622" y="2735347"/>
              <a:ext cx="829080" cy="698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64FD06F-00BE-074E-AF06-DB821F78141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79622" y="2717707"/>
                <a:ext cx="86472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1C59025-208D-D143-96FE-50F060101737}"/>
                  </a:ext>
                </a:extLst>
              </p14:cNvPr>
              <p14:cNvContentPartPr/>
              <p14:nvPr/>
            </p14:nvContentPartPr>
            <p14:xfrm>
              <a:off x="7553542" y="941107"/>
              <a:ext cx="1101600" cy="451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1C59025-208D-D143-96FE-50F06010173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35902" y="923107"/>
                <a:ext cx="1137240" cy="4874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EAD183E-8874-0E49-AE7A-592AD84E91FD}"/>
              </a:ext>
            </a:extLst>
          </p:cNvPr>
          <p:cNvSpPr txBox="1"/>
          <p:nvPr/>
        </p:nvSpPr>
        <p:spPr>
          <a:xfrm>
            <a:off x="7579822" y="4589281"/>
            <a:ext cx="277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LLS model has the lowest error.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9AB8F7-8387-8245-8746-8D253293FD84}"/>
              </a:ext>
            </a:extLst>
          </p:cNvPr>
          <p:cNvSpPr txBox="1"/>
          <p:nvPr/>
        </p:nvSpPr>
        <p:spPr>
          <a:xfrm>
            <a:off x="4931302" y="941107"/>
            <a:ext cx="259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linear models have more error. </a:t>
            </a:r>
          </a:p>
          <a:p>
            <a:r>
              <a:rPr lang="en-US" dirty="0"/>
              <a:t>Y = m*x + b with different m and b values.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4AF9D8-F2FD-D444-B842-B9DC540FD9A0}"/>
              </a:ext>
            </a:extLst>
          </p:cNvPr>
          <p:cNvSpPr txBox="1"/>
          <p:nvPr/>
        </p:nvSpPr>
        <p:spPr>
          <a:xfrm>
            <a:off x="2635941" y="157162"/>
            <a:ext cx="7336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Plot of MSE of Linear Regression vs Coefficient</a:t>
            </a:r>
          </a:p>
        </p:txBody>
      </p:sp>
    </p:spTree>
    <p:extLst>
      <p:ext uri="{BB962C8B-B14F-4D97-AF65-F5344CB8AC3E}">
        <p14:creationId xmlns:p14="http://schemas.microsoft.com/office/powerpoint/2010/main" val="2682941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C99-A4B4-344F-8870-89B64D5F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Gradient Descent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5436-A6CB-614A-89F1-3BEFFE705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8" y="1853754"/>
            <a:ext cx="5357811" cy="43898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Gradient descent is one, common and effective, method of optimizing.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We use it to optimize the cost function (more in a second).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The idea of gradient descent if very simple: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Make a guess.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Calculate the gradient (the slope of the cost curve).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Move to make that cost lower (down the curve)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Repeat until you’re at the bottom. </a:t>
            </a:r>
          </a:p>
          <a:p>
            <a:pPr>
              <a:lnSpc>
                <a:spcPct val="110000"/>
              </a:lnSpc>
            </a:pPr>
            <a:r>
              <a:rPr lang="en-US" dirty="0"/>
              <a:t>Each move gives a slightly more accurate model.</a:t>
            </a:r>
          </a:p>
        </p:txBody>
      </p:sp>
      <p:pic>
        <p:nvPicPr>
          <p:cNvPr id="2050" name="Picture 2" descr="Quick Guide to Gradient Descent and Its Variants | by Sahdev Kansal |  Towards Data Science">
            <a:extLst>
              <a:ext uri="{FF2B5EF4-FFF2-40B4-BE49-F238E27FC236}">
                <a16:creationId xmlns:a16="http://schemas.microsoft.com/office/drawing/2014/main" id="{A3829B49-67E9-4C4F-A91A-8E15B29F5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15734"/>
            <a:ext cx="5964239" cy="37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75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A9AF-CFC7-C66F-83A6-4A4B1E52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A993E-45D4-0FA8-7308-E45D63CEC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028" y="1853754"/>
            <a:ext cx="6872210" cy="41997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So, in basic terms, gradient descent:</a:t>
            </a:r>
          </a:p>
          <a:p>
            <a:pPr lvl="1"/>
            <a:r>
              <a:rPr lang="en-US" dirty="0"/>
              <a:t>Calculates the current cost (as measured by some error function). </a:t>
            </a:r>
          </a:p>
          <a:p>
            <a:pPr lvl="1"/>
            <a:r>
              <a:rPr lang="en-US" dirty="0"/>
              <a:t>Does some calculus (partial derivatives) to attribute that error to each term. (m1 * x1)</a:t>
            </a:r>
          </a:p>
          <a:p>
            <a:pPr lvl="1"/>
            <a:r>
              <a:rPr lang="en-US" dirty="0"/>
              <a:t>Uses the calculus to determine if the parameter needs to go up/down (gradient/slope). </a:t>
            </a:r>
          </a:p>
          <a:p>
            <a:pPr lvl="1"/>
            <a:r>
              <a:rPr lang="en-US" dirty="0"/>
              <a:t>Adjusts each parameter in that direction, proportional to the learning rate. </a:t>
            </a:r>
          </a:p>
          <a:p>
            <a:pPr lvl="1"/>
            <a:r>
              <a:rPr lang="en-US" dirty="0"/>
              <a:t>Calculate cost and repeat. </a:t>
            </a:r>
          </a:p>
          <a:p>
            <a:r>
              <a:rPr lang="en-US" dirty="0"/>
              <a:t>This process is the same no matter what is being descended – regression, classification…</a:t>
            </a:r>
          </a:p>
          <a:p>
            <a:r>
              <a:rPr lang="en-US" dirty="0"/>
              <a:t>The thing that changes is how the cost (error) is measured. </a:t>
            </a:r>
          </a:p>
        </p:txBody>
      </p:sp>
      <p:pic>
        <p:nvPicPr>
          <p:cNvPr id="4" name="Picture 2" descr="Quick Guide to Gradient Descent and Its Variants | by Sahdev Kansal |  Towards Data Science">
            <a:extLst>
              <a:ext uri="{FF2B5EF4-FFF2-40B4-BE49-F238E27FC236}">
                <a16:creationId xmlns:a16="http://schemas.microsoft.com/office/drawing/2014/main" id="{EE0BF975-A80A-0D70-6106-6B35B596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762" y="2178237"/>
            <a:ext cx="5056266" cy="314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052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3E31-ECFF-EE4B-A0AA-609A78F2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E5693-E31C-FA47-B472-AB26A3C7B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Gradient descent depends on the idea of a cost function. </a:t>
            </a:r>
          </a:p>
          <a:p>
            <a:r>
              <a:rPr lang="en-US" sz="2400" dirty="0"/>
              <a:t>A cost function is just a function that calculates “cost” for a model – or error. </a:t>
            </a:r>
          </a:p>
          <a:p>
            <a:pPr lvl="1"/>
            <a:r>
              <a:rPr lang="en-US" sz="2200" dirty="0"/>
              <a:t>The best model has the lowest cost, or the least error. </a:t>
            </a:r>
          </a:p>
          <a:p>
            <a:r>
              <a:rPr lang="en-US" sz="2400" dirty="0"/>
              <a:t>The cost function is internal to the model – it is just for training.</a:t>
            </a:r>
          </a:p>
          <a:p>
            <a:pPr lvl="1"/>
            <a:r>
              <a:rPr lang="en-US" sz="2200" dirty="0"/>
              <a:t>Does not need to be the ‘accuracy’ we care about – classification uses (usually) cross-entropy for a loss function, but the result we care about is accuracy. </a:t>
            </a:r>
          </a:p>
          <a:p>
            <a:r>
              <a:rPr lang="en-US" sz="2400" dirty="0"/>
              <a:t>As long as we can express it in a formula, almost anything can be our cost. </a:t>
            </a:r>
          </a:p>
          <a:p>
            <a:pPr lvl="1"/>
            <a:r>
              <a:rPr lang="en-US" sz="2200" dirty="0"/>
              <a:t>For linear regression, it has been MSE. For a class tree, it is </a:t>
            </a:r>
            <a:r>
              <a:rPr lang="en-US" sz="2200" dirty="0" err="1"/>
              <a:t>gini</a:t>
            </a:r>
            <a:r>
              <a:rPr lang="en-US" sz="2200" dirty="0"/>
              <a:t>/entropy. </a:t>
            </a:r>
          </a:p>
          <a:p>
            <a:r>
              <a:rPr lang="en-US" sz="2200" dirty="0"/>
              <a:t>Cost functions are often called loss functions. Loss is technically for one input, cost is for all. 99.999% of the time they are interchangeable.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2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9B5F9-F951-D539-45EE-D8D32175A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BC78-99FC-9923-1B19-B8049A6E6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954854" cy="4199727"/>
          </a:xfrm>
        </p:spPr>
        <p:txBody>
          <a:bodyPr>
            <a:normAutofit/>
          </a:bodyPr>
          <a:lstStyle/>
          <a:p>
            <a:r>
              <a:rPr lang="en-US" dirty="0"/>
              <a:t>A model can use any cost function with gradient descent, as long as it is differentiable(</a:t>
            </a:r>
            <a:r>
              <a:rPr lang="en-US" dirty="0" err="1"/>
              <a:t>ish</a:t>
            </a:r>
            <a:r>
              <a:rPr lang="en-US" dirty="0"/>
              <a:t>). </a:t>
            </a:r>
          </a:p>
          <a:p>
            <a:r>
              <a:rPr lang="en-US" dirty="0"/>
              <a:t>Most scenarios use one of a few (more in NN):</a:t>
            </a:r>
          </a:p>
          <a:p>
            <a:pPr lvl="1"/>
            <a:r>
              <a:rPr lang="en-US" dirty="0"/>
              <a:t>Regression: mean squared error, mean absolute error. </a:t>
            </a:r>
          </a:p>
          <a:p>
            <a:pPr lvl="1"/>
            <a:r>
              <a:rPr lang="en-US" dirty="0"/>
              <a:t>Classification: cross-entropy, hinge. </a:t>
            </a:r>
          </a:p>
          <a:p>
            <a:r>
              <a:rPr lang="en-US" dirty="0"/>
              <a:t>In theory, we can make a custom one if scenario demands – it just needs to report error:</a:t>
            </a:r>
          </a:p>
          <a:p>
            <a:pPr lvl="1"/>
            <a:r>
              <a:rPr lang="en-US" dirty="0"/>
              <a:t>Suppose a model predicts needed thickness of a bridge support. </a:t>
            </a:r>
          </a:p>
          <a:p>
            <a:pPr lvl="1"/>
            <a:r>
              <a:rPr lang="en-US" dirty="0"/>
              <a:t>Being slightly too thick is a minor error, being slightly too thin is the Tacoma Narrows.</a:t>
            </a:r>
          </a:p>
          <a:p>
            <a:pPr lvl="1"/>
            <a:r>
              <a:rPr lang="en-US" dirty="0"/>
              <a:t>A price is right regression might penalize being too low only a little, and too high a lot. </a:t>
            </a:r>
          </a:p>
          <a:p>
            <a:pPr lvl="1"/>
            <a:r>
              <a:rPr lang="en-US" dirty="0"/>
              <a:t>A bank may weight different things than raw accuracy in fraud prediction.  </a:t>
            </a:r>
          </a:p>
          <a:p>
            <a:pPr lvl="1"/>
            <a:r>
              <a:rPr lang="en-US" dirty="0"/>
              <a:t>A predictive model to drive a car probably has some different metrics for ‘good’. </a:t>
            </a:r>
          </a:p>
        </p:txBody>
      </p:sp>
    </p:spTree>
    <p:extLst>
      <p:ext uri="{BB962C8B-B14F-4D97-AF65-F5344CB8AC3E}">
        <p14:creationId xmlns:p14="http://schemas.microsoft.com/office/powerpoint/2010/main" val="152881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C59B-9A0A-38EA-BB5E-96DD2197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5E15C-3B6B-6C16-87FA-47BDC1F89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10 Most Common (and Must-Know) Loss Functions in ML">
            <a:extLst>
              <a:ext uri="{FF2B5EF4-FFF2-40B4-BE49-F238E27FC236}">
                <a16:creationId xmlns:a16="http://schemas.microsoft.com/office/drawing/2014/main" id="{19B4A6A7-4E33-442B-CC8C-A0DBBD2B5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0"/>
          <a:stretch/>
        </p:blipFill>
        <p:spPr bwMode="auto">
          <a:xfrm>
            <a:off x="2846173" y="46722"/>
            <a:ext cx="6499654" cy="681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92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CE11-DCE2-9148-88E3-66296E7C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Linear Regression Cost and Descent</a:t>
            </a:r>
          </a:p>
        </p:txBody>
      </p:sp>
      <p:pic>
        <p:nvPicPr>
          <p:cNvPr id="3074" name="Picture 2" descr="Gradient Descent for Linear Regression Explained | by Albert Lai | Good  Audience">
            <a:extLst>
              <a:ext uri="{FF2B5EF4-FFF2-40B4-BE49-F238E27FC236}">
                <a16:creationId xmlns:a16="http://schemas.microsoft.com/office/drawing/2014/main" id="{878014A0-2275-3347-9F94-AE00648C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80520"/>
            <a:ext cx="7273438" cy="525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5C38-DFB9-C746-880F-4E85F064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38" y="2015734"/>
            <a:ext cx="4918562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For linear regression the cost is normally just MSE.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So doing gradient descent we: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Calculate the cost for where we are.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Calculate the gradient, or the slope of the cost curve.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Move so that we are going down the slope. </a:t>
            </a:r>
          </a:p>
        </p:txBody>
      </p:sp>
    </p:spTree>
    <p:extLst>
      <p:ext uri="{BB962C8B-B14F-4D97-AF65-F5344CB8AC3E}">
        <p14:creationId xmlns:p14="http://schemas.microsoft.com/office/powerpoint/2010/main" val="283334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C0E5-E4D1-14DD-30BC-91C49E12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-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216C-695B-1B75-9F73-9C9C76990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8009"/>
            <a:ext cx="9603275" cy="4095472"/>
          </a:xfrm>
        </p:spPr>
        <p:txBody>
          <a:bodyPr/>
          <a:lstStyle/>
          <a:p>
            <a:r>
              <a:rPr lang="en-US" dirty="0"/>
              <a:t>Generally, models can’t handle missing data – they’ll fail. </a:t>
            </a:r>
          </a:p>
          <a:p>
            <a:r>
              <a:rPr lang="en-US" dirty="0"/>
              <a:t>If we have missing data, we need to do something with it:</a:t>
            </a:r>
          </a:p>
          <a:p>
            <a:pPr lvl="1"/>
            <a:r>
              <a:rPr lang="en-US" dirty="0"/>
              <a:t>Delete it. </a:t>
            </a:r>
          </a:p>
          <a:p>
            <a:pPr lvl="1"/>
            <a:r>
              <a:rPr lang="en-US" dirty="0"/>
              <a:t>Impute it – fill in a placeholder value for the missing spot. </a:t>
            </a:r>
          </a:p>
          <a:p>
            <a:r>
              <a:rPr lang="en-US" dirty="0"/>
              <a:t>Doing either of these is both a simple requirement and potentially complex decision. </a:t>
            </a:r>
          </a:p>
          <a:p>
            <a:pPr lvl="1"/>
            <a:r>
              <a:rPr lang="en-US" dirty="0"/>
              <a:t>We need to do something to make it work, and doing imputation/deletion is simple. </a:t>
            </a:r>
          </a:p>
          <a:p>
            <a:pPr lvl="1"/>
            <a:r>
              <a:rPr lang="en-US" dirty="0"/>
              <a:t>We need some real knowledge, including domain knowledge, to do it well. </a:t>
            </a:r>
          </a:p>
          <a:p>
            <a:r>
              <a:rPr lang="en-US" dirty="0"/>
              <a:t>We are leaning more towards the former – we need imputation but don’t dig into it. </a:t>
            </a:r>
          </a:p>
        </p:txBody>
      </p:sp>
    </p:spTree>
    <p:extLst>
      <p:ext uri="{BB962C8B-B14F-4D97-AF65-F5344CB8AC3E}">
        <p14:creationId xmlns:p14="http://schemas.microsoft.com/office/powerpoint/2010/main" val="30955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25BC-D1BB-01C4-CA02-E3F1A500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6274-216D-7A2F-2741-03BE95C34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A High Schooler's Guide to Gradient Descent in Artificial Intelligence —  Inspirit AI">
            <a:extLst>
              <a:ext uri="{FF2B5EF4-FFF2-40B4-BE49-F238E27FC236}">
                <a16:creationId xmlns:a16="http://schemas.microsoft.com/office/drawing/2014/main" id="{71566639-C597-B992-C637-C292EA67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548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8F0C-80A7-50EE-20F0-9DF0B67F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-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17966-983F-B75D-1261-AE7BA8D3A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70289"/>
          </a:xfrm>
        </p:spPr>
        <p:txBody>
          <a:bodyPr/>
          <a:lstStyle/>
          <a:p>
            <a:r>
              <a:rPr lang="en-US" dirty="0"/>
              <a:t>Convergence is the term for when the gradient descent algorithm finds an answer. </a:t>
            </a:r>
          </a:p>
          <a:p>
            <a:r>
              <a:rPr lang="en-US" dirty="0"/>
              <a:t>We may get warnings if our model doesn’t converge:</a:t>
            </a:r>
          </a:p>
          <a:p>
            <a:pPr lvl="1"/>
            <a:r>
              <a:rPr lang="en-US" dirty="0"/>
              <a:t>Add more iterations. </a:t>
            </a:r>
          </a:p>
          <a:p>
            <a:pPr lvl="1"/>
            <a:r>
              <a:rPr lang="en-US" dirty="0"/>
              <a:t>Change gradient descent settings like learning rate and some others (later in NN). </a:t>
            </a:r>
          </a:p>
          <a:p>
            <a:pPr lvl="1"/>
            <a:r>
              <a:rPr lang="en-US" dirty="0"/>
              <a:t>Add randomness – more later. </a:t>
            </a:r>
          </a:p>
          <a:p>
            <a:pPr lvl="1"/>
            <a:r>
              <a:rPr lang="en-US" dirty="0"/>
              <a:t>Set limits – if the model isn’t improving enough, stop at that point. </a:t>
            </a:r>
          </a:p>
          <a:p>
            <a:r>
              <a:rPr lang="en-US" dirty="0"/>
              <a:t>Quicker convergence means that the gradient descent process needs fewer rounds. </a:t>
            </a:r>
          </a:p>
          <a:p>
            <a:pPr lvl="1"/>
            <a:r>
              <a:rPr lang="en-US" dirty="0"/>
              <a:t>This doesn’t give us a different/better answer. </a:t>
            </a:r>
          </a:p>
          <a:p>
            <a:pPr lvl="1"/>
            <a:r>
              <a:rPr lang="en-US" dirty="0"/>
              <a:t>With large examples, this can make a real difference and allow more trials. </a:t>
            </a:r>
          </a:p>
        </p:txBody>
      </p:sp>
    </p:spTree>
    <p:extLst>
      <p:ext uri="{BB962C8B-B14F-4D97-AF65-F5344CB8AC3E}">
        <p14:creationId xmlns:p14="http://schemas.microsoft.com/office/powerpoint/2010/main" val="311464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4D26-A8B2-074D-95B0-3AA80472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Learning Rate – how much to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56A11-5568-6743-AD20-98F87C349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15734"/>
            <a:ext cx="5614134" cy="3770704"/>
          </a:xfrm>
        </p:spPr>
        <p:txBody>
          <a:bodyPr>
            <a:normAutofit/>
          </a:bodyPr>
          <a:lstStyle/>
          <a:p>
            <a:r>
              <a:rPr lang="en-US" dirty="0"/>
              <a:t>In gradient descent we also have a learning rate. </a:t>
            </a:r>
          </a:p>
          <a:p>
            <a:r>
              <a:rPr lang="en-US" dirty="0"/>
              <a:t>The LR determines how big the jumps are. </a:t>
            </a:r>
          </a:p>
          <a:p>
            <a:r>
              <a:rPr lang="en-US" dirty="0"/>
              <a:t>Small LR – slow changes, unlikely to “skip around”. </a:t>
            </a:r>
          </a:p>
          <a:p>
            <a:r>
              <a:rPr lang="en-US" dirty="0"/>
              <a:t>Large LR – large changes, unlikely to “get stuck”. </a:t>
            </a:r>
          </a:p>
          <a:p>
            <a:r>
              <a:rPr lang="en-US" dirty="0"/>
              <a:t>In practice (</a:t>
            </a:r>
            <a:r>
              <a:rPr lang="en-US" dirty="0" err="1"/>
              <a:t>sklearn</a:t>
            </a:r>
            <a:r>
              <a:rPr lang="en-US" dirty="0"/>
              <a:t>) start big, and slow down as we converge on an answer. </a:t>
            </a:r>
          </a:p>
          <a:p>
            <a:endParaRPr lang="en-US" dirty="0"/>
          </a:p>
        </p:txBody>
      </p:sp>
      <p:pic>
        <p:nvPicPr>
          <p:cNvPr id="1026" name="Picture 2" descr="Optimization for Machine Learning: Gradient Descent | SpringerLink">
            <a:extLst>
              <a:ext uri="{FF2B5EF4-FFF2-40B4-BE49-F238E27FC236}">
                <a16:creationId xmlns:a16="http://schemas.microsoft.com/office/drawing/2014/main" id="{1652BA77-326F-5942-9BA3-CD3FC1D38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593938"/>
            <a:ext cx="6006839" cy="277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58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B44C-570D-9962-6CBC-1A2E96D8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Low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74686-2B3A-3999-931B-C1C06BB5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973" y="2015732"/>
            <a:ext cx="5929527" cy="3450613"/>
          </a:xfrm>
        </p:spPr>
        <p:txBody>
          <a:bodyPr/>
          <a:lstStyle/>
          <a:p>
            <a:r>
              <a:rPr lang="en-US" dirty="0"/>
              <a:t>One thing the learning rate impacts is the way the model handles local minima. </a:t>
            </a:r>
          </a:p>
          <a:p>
            <a:pPr lvl="1"/>
            <a:r>
              <a:rPr lang="en-US" dirty="0"/>
              <a:t>In complex data with thousands of dimensions, this becomes more likely. </a:t>
            </a:r>
          </a:p>
          <a:p>
            <a:r>
              <a:rPr lang="en-US" dirty="0"/>
              <a:t>Having a learning rate that is too low does not let a model escape a local minima. </a:t>
            </a:r>
          </a:p>
        </p:txBody>
      </p:sp>
      <p:pic>
        <p:nvPicPr>
          <p:cNvPr id="2050" name="Picture 2" descr="Gradient Descent Stuck at Local Minima [18] | Download Scientific Diagram">
            <a:extLst>
              <a:ext uri="{FF2B5EF4-FFF2-40B4-BE49-F238E27FC236}">
                <a16:creationId xmlns:a16="http://schemas.microsoft.com/office/drawing/2014/main" id="{687675D4-12DA-E2CF-BA0E-BB95C4B62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1853754"/>
            <a:ext cx="53975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922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7CD9-EB98-1D7D-DF15-968BA136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9D88-1C39-2640-0AF3-F7EF541A9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 Visual Explanation of Gradient Descent Methods (Momentum, AdaGrad,  RMSProp, Adam) | by Lili Jiang | Towards Data Science">
            <a:extLst>
              <a:ext uri="{FF2B5EF4-FFF2-40B4-BE49-F238E27FC236}">
                <a16:creationId xmlns:a16="http://schemas.microsoft.com/office/drawing/2014/main" id="{C4623826-99D2-93C2-3E0A-E1E95E11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0"/>
            <a:ext cx="8993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43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22ED-83B5-7A44-B383-F1ABC59E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Skip Around?</a:t>
            </a:r>
          </a:p>
        </p:txBody>
      </p:sp>
      <p:pic>
        <p:nvPicPr>
          <p:cNvPr id="4098" name="Picture 2" descr="Gradient Descent- Part 2 - From The GENESIS">
            <a:extLst>
              <a:ext uri="{FF2B5EF4-FFF2-40B4-BE49-F238E27FC236}">
                <a16:creationId xmlns:a16="http://schemas.microsoft.com/office/drawing/2014/main" id="{02557B00-67E4-154D-AF73-F17B839D3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02" y="2015734"/>
            <a:ext cx="5540484" cy="373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0203-0D60-5D4A-BF59-433F9DB8D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587" y="2015734"/>
            <a:ext cx="6496414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dirty="0"/>
              <a:t>With more complex data, with many features, the cost isn’t a simple curve – this may be in millions of dimensions.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There may be local minima – places where the cost dips low, but not the lowest points.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The LR needs to be high enough that we don’t get stuck.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Several approaches target this: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Variable rate – move lots when steep, then slow down. 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Different optimization strategies (more in NN).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This is a major area of analysis for NN – faster convergence means better models. </a:t>
            </a:r>
          </a:p>
        </p:txBody>
      </p:sp>
    </p:spTree>
    <p:extLst>
      <p:ext uri="{BB962C8B-B14F-4D97-AF65-F5344CB8AC3E}">
        <p14:creationId xmlns:p14="http://schemas.microsoft.com/office/powerpoint/2010/main" val="318307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529B-7A41-8088-0177-4C6A3C93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Smarter Descending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5F03D-039A-EA03-6937-2CC96482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15732"/>
            <a:ext cx="4131275" cy="4030362"/>
          </a:xfrm>
        </p:spPr>
        <p:txBody>
          <a:bodyPr/>
          <a:lstStyle/>
          <a:p>
            <a:r>
              <a:rPr lang="en-US" dirty="0"/>
              <a:t>In practice, algorithms can use things like momentum to try to optimize jumps. </a:t>
            </a:r>
          </a:p>
          <a:p>
            <a:r>
              <a:rPr lang="en-US" dirty="0"/>
              <a:t>Momentum is basically a moving average of the gradients.</a:t>
            </a:r>
          </a:p>
          <a:p>
            <a:pPr lvl="1"/>
            <a:r>
              <a:rPr lang="en-US" dirty="0"/>
              <a:t>“Smart” rate to optimize. </a:t>
            </a:r>
          </a:p>
          <a:p>
            <a:r>
              <a:rPr lang="en-US" dirty="0"/>
              <a:t>Small steps when things oscillate. </a:t>
            </a:r>
          </a:p>
          <a:p>
            <a:r>
              <a:rPr lang="en-US" dirty="0"/>
              <a:t>Large steps when things are in the same direction.  </a:t>
            </a:r>
          </a:p>
        </p:txBody>
      </p:sp>
      <p:pic>
        <p:nvPicPr>
          <p:cNvPr id="5122" name="Picture 2" descr="Gradient Descent with Momentum | gbhat.com">
            <a:extLst>
              <a:ext uri="{FF2B5EF4-FFF2-40B4-BE49-F238E27FC236}">
                <a16:creationId xmlns:a16="http://schemas.microsoft.com/office/drawing/2014/main" id="{D8BF94F3-0CE8-E66B-8B47-BEFED606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276" y="2015732"/>
            <a:ext cx="8060724" cy="403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9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A65C-C1FF-76EF-EC7B-735A64E2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mix up a batch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56B5A-E7B4-FE0C-3E91-406F9568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Our Carmichael location is OPEN TODAY... - The Cookie Caterer | Facebook">
            <a:extLst>
              <a:ext uri="{FF2B5EF4-FFF2-40B4-BE49-F238E27FC236}">
                <a16:creationId xmlns:a16="http://schemas.microsoft.com/office/drawing/2014/main" id="{7F19BDFE-2EC6-C0A5-0E08-35113003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09" y="1612247"/>
            <a:ext cx="4200782" cy="524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990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6EE0-97E9-79FC-4386-6934019B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5399F-E6A1-C94C-26FD-A69B55724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These terms are common and generally how we refer to things in training:</a:t>
            </a:r>
          </a:p>
          <a:p>
            <a:pPr lvl="1"/>
            <a:r>
              <a:rPr lang="en-US" dirty="0"/>
              <a:t>Batch – one training round before parameters are updated. </a:t>
            </a:r>
          </a:p>
          <a:p>
            <a:pPr lvl="1"/>
            <a:r>
              <a:rPr lang="en-US" dirty="0"/>
              <a:t>Epoch – one training round though all of the data. </a:t>
            </a:r>
          </a:p>
          <a:p>
            <a:pPr lvl="1"/>
            <a:r>
              <a:rPr lang="en-US" dirty="0"/>
              <a:t>Parameters – each trainable thing – a slope/intercept here – in a model. </a:t>
            </a:r>
          </a:p>
          <a:p>
            <a:r>
              <a:rPr lang="en-US" dirty="0"/>
              <a:t>These can be the same, and often are, but with larger data/models, they’re separate. </a:t>
            </a:r>
          </a:p>
          <a:p>
            <a:pPr lvl="1"/>
            <a:r>
              <a:rPr lang="en-US" dirty="0"/>
              <a:t>Up until now batch = epoch. </a:t>
            </a:r>
          </a:p>
        </p:txBody>
      </p:sp>
    </p:spTree>
    <p:extLst>
      <p:ext uri="{BB962C8B-B14F-4D97-AF65-F5344CB8AC3E}">
        <p14:creationId xmlns:p14="http://schemas.microsoft.com/office/powerpoint/2010/main" val="4173122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0FF7-5382-98BA-A7CD-96492EB4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Gradients To descend?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E17C0-3993-6853-AADC-4E68BDDE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2495"/>
            <a:ext cx="9603275" cy="4194927"/>
          </a:xfrm>
        </p:spPr>
        <p:txBody>
          <a:bodyPr/>
          <a:lstStyle/>
          <a:p>
            <a:r>
              <a:rPr lang="en-US" dirty="0"/>
              <a:t>Normal gradient descent updates after all the data is seen – Batch Gradient Descent. </a:t>
            </a:r>
          </a:p>
          <a:p>
            <a:r>
              <a:rPr lang="en-US" dirty="0"/>
              <a:t>In many cases, we may update the parameters after only having seen some of the data. </a:t>
            </a:r>
          </a:p>
          <a:p>
            <a:pPr lvl="1"/>
            <a:r>
              <a:rPr lang="en-US" dirty="0"/>
              <a:t>This subset is called a batch (of size whatever). </a:t>
            </a:r>
          </a:p>
          <a:p>
            <a:pPr lvl="1"/>
            <a:r>
              <a:rPr lang="en-US" dirty="0"/>
              <a:t>E.g. in large models to do image recognition or generate text, data can’t fit in memory. </a:t>
            </a:r>
          </a:p>
          <a:p>
            <a:pPr lvl="1"/>
            <a:r>
              <a:rPr lang="en-US" dirty="0"/>
              <a:t>In other cases, training may be more efficient with smaller batches. </a:t>
            </a:r>
          </a:p>
          <a:p>
            <a:r>
              <a:rPr lang="en-US" dirty="0"/>
              <a:t>This has a few impacts:</a:t>
            </a:r>
          </a:p>
          <a:p>
            <a:pPr lvl="1"/>
            <a:r>
              <a:rPr lang="en-US" dirty="0"/>
              <a:t>Training can be faster or memory efficient, since less data is needed. </a:t>
            </a:r>
          </a:p>
          <a:p>
            <a:pPr lvl="1"/>
            <a:r>
              <a:rPr lang="en-US" dirty="0"/>
              <a:t>Results are more random – since we only see a subset of data at a time. </a:t>
            </a:r>
          </a:p>
          <a:p>
            <a:r>
              <a:rPr lang="en-US" dirty="0"/>
              <a:t>This is most useful in larger data – saving iterations allows more training or trials. </a:t>
            </a:r>
          </a:p>
        </p:txBody>
      </p:sp>
    </p:spTree>
    <p:extLst>
      <p:ext uri="{BB962C8B-B14F-4D97-AF65-F5344CB8AC3E}">
        <p14:creationId xmlns:p14="http://schemas.microsoft.com/office/powerpoint/2010/main" val="427671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7AE3-8B7A-731D-9AF2-7D6A6BE8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Impute or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497EC-F264-475A-DD90-E4A919E1C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decision is to choose to remove data if we have missing values, or impute them.</a:t>
            </a:r>
          </a:p>
          <a:p>
            <a:r>
              <a:rPr lang="en-US" dirty="0"/>
              <a:t>This is situation dependent – the real-world impact of the values matters. </a:t>
            </a:r>
          </a:p>
          <a:p>
            <a:r>
              <a:rPr lang="en-US" dirty="0"/>
              <a:t>We can also analyze the data to help make better decisions.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87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BB78-C127-B256-3512-21AA67124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5D3B0-AE69-99D4-B1D3-810B3EF3B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556" y="1853754"/>
            <a:ext cx="5416048" cy="4195407"/>
          </a:xfrm>
        </p:spPr>
        <p:txBody>
          <a:bodyPr/>
          <a:lstStyle/>
          <a:p>
            <a:r>
              <a:rPr lang="en-US" dirty="0"/>
              <a:t>Suppose a current param is .5. </a:t>
            </a:r>
          </a:p>
          <a:p>
            <a:r>
              <a:rPr lang="en-US" dirty="0"/>
              <a:t>If we used the full set, the param is near correct.</a:t>
            </a:r>
          </a:p>
          <a:p>
            <a:r>
              <a:rPr lang="en-US" dirty="0"/>
              <a:t>If the record selected is red, that will barely influence it. </a:t>
            </a:r>
          </a:p>
          <a:p>
            <a:pPr lvl="1"/>
            <a:r>
              <a:rPr lang="en-US" dirty="0"/>
              <a:t>The ‘correct’ slope for these points is ~.5. </a:t>
            </a:r>
          </a:p>
          <a:p>
            <a:r>
              <a:rPr lang="en-US" dirty="0"/>
              <a:t>If the record selected is orange:</a:t>
            </a:r>
          </a:p>
          <a:p>
            <a:pPr lvl="1"/>
            <a:r>
              <a:rPr lang="en-US" dirty="0"/>
              <a:t>Update is large, since value if different. </a:t>
            </a:r>
          </a:p>
          <a:p>
            <a:pPr lvl="1"/>
            <a:r>
              <a:rPr lang="en-US" dirty="0"/>
              <a:t>The ‘correct’ slope for these might be 2, or .1 – that’ll change the parameter more. </a:t>
            </a:r>
          </a:p>
          <a:p>
            <a:pPr lvl="1"/>
            <a:r>
              <a:rPr lang="en-US" dirty="0"/>
              <a:t>This is the random variation in action. 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D4F8BD-29B2-57B4-DF7C-E4C8A750053B}"/>
              </a:ext>
            </a:extLst>
          </p:cNvPr>
          <p:cNvGrpSpPr/>
          <p:nvPr/>
        </p:nvGrpSpPr>
        <p:grpSpPr>
          <a:xfrm>
            <a:off x="42116" y="1858754"/>
            <a:ext cx="6424672" cy="3753532"/>
            <a:chOff x="755276" y="1873355"/>
            <a:chExt cx="7785000" cy="4026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2DAC9E5-08F4-F48B-5F41-7B92792132CB}"/>
                    </a:ext>
                  </a:extLst>
                </p14:cNvPr>
                <p14:cNvContentPartPr/>
                <p14:nvPr/>
              </p14:nvContentPartPr>
              <p14:xfrm>
                <a:off x="1541516" y="1878755"/>
                <a:ext cx="177840" cy="4021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2DAC9E5-08F4-F48B-5F41-7B92792132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97928" y="1647418"/>
                  <a:ext cx="264581" cy="4484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8811F0-5B4B-6AC0-F503-4D9AEEEB5BFF}"/>
                    </a:ext>
                  </a:extLst>
                </p14:cNvPr>
                <p14:cNvContentPartPr/>
                <p14:nvPr/>
              </p14:nvContentPartPr>
              <p14:xfrm>
                <a:off x="1523516" y="1873355"/>
                <a:ext cx="172440" cy="4001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8811F0-5B4B-6AC0-F503-4D9AEEEB5B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7555" y="1806150"/>
                  <a:ext cx="324798" cy="4136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AEBF62-5401-272E-E7B4-BABEB70E47E3}"/>
                    </a:ext>
                  </a:extLst>
                </p14:cNvPr>
                <p14:cNvContentPartPr/>
                <p14:nvPr/>
              </p14:nvContentPartPr>
              <p14:xfrm>
                <a:off x="755276" y="5341955"/>
                <a:ext cx="6993360" cy="113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AEBF62-5401-272E-E7B4-BABEB70E47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8939" y="5274856"/>
                  <a:ext cx="7145598" cy="248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0A78C19-9F8D-589D-D190-4A5311060FA0}"/>
                    </a:ext>
                  </a:extLst>
                </p14:cNvPr>
                <p14:cNvContentPartPr/>
                <p14:nvPr/>
              </p14:nvContentPartPr>
              <p14:xfrm>
                <a:off x="1680836" y="3548435"/>
                <a:ext cx="6211440" cy="1822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0A78C19-9F8D-589D-D190-4A5311060F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4932" y="3480842"/>
                  <a:ext cx="6363683" cy="195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6635F7-3BDE-1837-C9D1-7EB42C9D33EA}"/>
                    </a:ext>
                  </a:extLst>
                </p14:cNvPr>
                <p14:cNvContentPartPr/>
                <p14:nvPr/>
              </p14:nvContentPartPr>
              <p14:xfrm>
                <a:off x="1784876" y="5142155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6635F7-3BDE-1837-C9D1-7EB42C9D33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8876" y="51061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DA1087-CFF1-3723-5DF9-7A6654D414B8}"/>
                    </a:ext>
                  </a:extLst>
                </p14:cNvPr>
                <p14:cNvContentPartPr/>
                <p14:nvPr/>
              </p14:nvContentPartPr>
              <p14:xfrm>
                <a:off x="2183036" y="5271755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DA1087-CFF1-3723-5DF9-7A6654D414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7036" y="52357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12DC1B-E968-84E0-CD4E-256716789A24}"/>
                    </a:ext>
                  </a:extLst>
                </p14:cNvPr>
                <p14:cNvContentPartPr/>
                <p14:nvPr/>
              </p14:nvContentPartPr>
              <p14:xfrm>
                <a:off x="3012116" y="4453115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12DC1B-E968-84E0-CD4E-256716789A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76116" y="44171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A937B28-E49E-0654-EEC9-CEF6C5AF6181}"/>
                    </a:ext>
                  </a:extLst>
                </p14:cNvPr>
                <p14:cNvContentPartPr/>
                <p14:nvPr/>
              </p14:nvContentPartPr>
              <p14:xfrm>
                <a:off x="3839756" y="4589195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A937B28-E49E-0654-EEC9-CEF6C5AF61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4116" y="45531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87F0E66-6EB9-E865-3459-6B06F1A7F62D}"/>
                    </a:ext>
                  </a:extLst>
                </p14:cNvPr>
                <p14:cNvContentPartPr/>
                <p14:nvPr/>
              </p14:nvContentPartPr>
              <p14:xfrm>
                <a:off x="4851716" y="5023355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87F0E66-6EB9-E865-3459-6B06F1A7F6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5716" y="49873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E6717E-827C-1A1A-4820-B4A80AC2E938}"/>
                    </a:ext>
                  </a:extLst>
                </p14:cNvPr>
                <p14:cNvContentPartPr/>
                <p14:nvPr/>
              </p14:nvContentPartPr>
              <p14:xfrm>
                <a:off x="5835956" y="4634555"/>
                <a:ext cx="42840" cy="2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E6717E-827C-1A1A-4820-B4A80AC2E9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92679" y="4596194"/>
                  <a:ext cx="129831" cy="99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FDB9574-DD0F-F156-75DE-D7AA193321F2}"/>
                    </a:ext>
                  </a:extLst>
                </p14:cNvPr>
                <p14:cNvContentPartPr/>
                <p14:nvPr/>
              </p14:nvContentPartPr>
              <p14:xfrm>
                <a:off x="6411956" y="4062155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FDB9574-DD0F-F156-75DE-D7AA193321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76316" y="40265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9D9A84-FA8D-CA9E-896B-28000CAFAA7C}"/>
                    </a:ext>
                  </a:extLst>
                </p14:cNvPr>
                <p14:cNvContentPartPr/>
                <p14:nvPr/>
              </p14:nvContentPartPr>
              <p14:xfrm>
                <a:off x="6566756" y="3320195"/>
                <a:ext cx="42840" cy="31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9D9A84-FA8D-CA9E-896B-28000CAFAA7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23042" y="3281915"/>
                  <a:ext cx="129831" cy="108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789A6A-D6A6-E191-DDC0-43F1CBC1B9C9}"/>
                    </a:ext>
                  </a:extLst>
                </p14:cNvPr>
                <p14:cNvContentPartPr/>
                <p14:nvPr/>
              </p14:nvContentPartPr>
              <p14:xfrm>
                <a:off x="7463516" y="3161075"/>
                <a:ext cx="50760" cy="19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789A6A-D6A6-E191-DDC0-43F1CBC1B9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19757" y="3122251"/>
                  <a:ext cx="137840" cy="97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EF6CE4-1A21-90BC-28F4-08C726A47F52}"/>
                    </a:ext>
                  </a:extLst>
                </p14:cNvPr>
                <p14:cNvContentPartPr/>
                <p14:nvPr/>
              </p14:nvContentPartPr>
              <p14:xfrm>
                <a:off x="8532356" y="3320555"/>
                <a:ext cx="7920" cy="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EF6CE4-1A21-90BC-28F4-08C726A47F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91089" y="3281282"/>
                  <a:ext cx="90872" cy="82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A00074E-3EE4-07ED-9424-B04650BED62E}"/>
                    </a:ext>
                  </a:extLst>
                </p14:cNvPr>
                <p14:cNvContentPartPr/>
                <p14:nvPr/>
              </p14:nvContentPartPr>
              <p14:xfrm>
                <a:off x="8273156" y="3883595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A00074E-3EE4-07ED-9424-B04650BED6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37516" y="38475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DB138E-21C2-DFFA-2009-4B2E73870113}"/>
                    </a:ext>
                  </a:extLst>
                </p14:cNvPr>
                <p14:cNvContentPartPr/>
                <p14:nvPr/>
              </p14:nvContentPartPr>
              <p14:xfrm>
                <a:off x="7570436" y="4225235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DB138E-21C2-DFFA-2009-4B2E738701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34796" y="41895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C593A1-39C9-E1E7-FFAB-B2A64B2598F9}"/>
                    </a:ext>
                  </a:extLst>
                </p14:cNvPr>
                <p14:cNvContentPartPr/>
                <p14:nvPr/>
              </p14:nvContentPartPr>
              <p14:xfrm>
                <a:off x="5567756" y="4269875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C593A1-39C9-E1E7-FFAB-B2A64B2598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1756" y="423387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13FFF2-3A0D-90EC-6815-0C490411CBCA}"/>
                    </a:ext>
                  </a:extLst>
                </p14:cNvPr>
                <p14:cNvContentPartPr/>
                <p14:nvPr/>
              </p14:nvContentPartPr>
              <p14:xfrm>
                <a:off x="4648676" y="3948395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13FFF2-3A0D-90EC-6815-0C490411CB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2676" y="39123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E9D5D29-547A-D03C-31DE-3D0D84E879DB}"/>
                    </a:ext>
                  </a:extLst>
                </p14:cNvPr>
                <p14:cNvContentPartPr/>
                <p14:nvPr/>
              </p14:nvContentPartPr>
              <p14:xfrm>
                <a:off x="4229636" y="4663715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E9D5D29-547A-D03C-31DE-3D0D84E879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3996" y="46277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F812C59-9086-2B98-3457-B59BB50D2F10}"/>
                    </a:ext>
                  </a:extLst>
                </p14:cNvPr>
                <p14:cNvContentPartPr/>
                <p14:nvPr/>
              </p14:nvContentPartPr>
              <p14:xfrm>
                <a:off x="3795116" y="5143955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F812C59-9086-2B98-3457-B59BB50D2F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9476" y="51079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958B6E-365C-5118-F1EB-B67EC0460A69}"/>
                    </a:ext>
                  </a:extLst>
                </p14:cNvPr>
                <p14:cNvContentPartPr/>
                <p14:nvPr/>
              </p14:nvContentPartPr>
              <p14:xfrm>
                <a:off x="2680916" y="4992755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958B6E-365C-5118-F1EB-B67EC0460A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44916" y="49571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A3780-49CA-3C14-5C7D-19D23757902C}"/>
                </a:ext>
              </a:extLst>
            </p:cNvPr>
            <p:cNvGrpSpPr/>
            <p:nvPr/>
          </p:nvGrpSpPr>
          <p:grpSpPr>
            <a:xfrm>
              <a:off x="6255716" y="4751555"/>
              <a:ext cx="764640" cy="538560"/>
              <a:chOff x="6255716" y="4751555"/>
              <a:chExt cx="764640" cy="538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DFEF12CE-110A-3D4F-C43F-BFF135A42D56}"/>
                      </a:ext>
                    </a:extLst>
                  </p14:cNvPr>
                  <p14:cNvContentPartPr/>
                  <p14:nvPr/>
                </p14:nvContentPartPr>
                <p14:xfrm>
                  <a:off x="6559196" y="5012915"/>
                  <a:ext cx="56520" cy="5220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FEF12CE-110A-3D4F-C43F-BFF135A42D5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516154" y="4974916"/>
                    <a:ext cx="143039" cy="1285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57E5A60C-98F1-6829-E384-1F1A1AB44762}"/>
                      </a:ext>
                    </a:extLst>
                  </p14:cNvPr>
                  <p14:cNvContentPartPr/>
                  <p14:nvPr/>
                </p14:nvContentPartPr>
                <p14:xfrm>
                  <a:off x="6255716" y="4751555"/>
                  <a:ext cx="764640" cy="5385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57E5A60C-98F1-6829-E384-1F1A1AB4476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212533" y="4712949"/>
                    <a:ext cx="851442" cy="61538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E1C8880-8942-4A7A-0B05-12A19C47A54A}"/>
                </a:ext>
              </a:extLst>
            </p:cNvPr>
            <p:cNvGrpSpPr/>
            <p:nvPr/>
          </p:nvGrpSpPr>
          <p:grpSpPr>
            <a:xfrm>
              <a:off x="2625836" y="3180155"/>
              <a:ext cx="536040" cy="421920"/>
              <a:chOff x="2625836" y="3180155"/>
              <a:chExt cx="536040" cy="42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1E22F940-E5AC-329B-682C-A3A89DCB7741}"/>
                      </a:ext>
                    </a:extLst>
                  </p14:cNvPr>
                  <p14:cNvContentPartPr/>
                  <p14:nvPr/>
                </p14:nvContentPartPr>
                <p14:xfrm>
                  <a:off x="2840756" y="3431795"/>
                  <a:ext cx="44280" cy="255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1E22F940-E5AC-329B-682C-A3A89DCB7741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797353" y="3393068"/>
                    <a:ext cx="131525" cy="1026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9EC95AC1-D4FE-08AE-1CC0-DEEFCA6E0D3A}"/>
                      </a:ext>
                    </a:extLst>
                  </p14:cNvPr>
                  <p14:cNvContentPartPr/>
                  <p14:nvPr/>
                </p14:nvContentPartPr>
                <p14:xfrm>
                  <a:off x="2625836" y="3180155"/>
                  <a:ext cx="536040" cy="42192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9EC95AC1-D4FE-08AE-1CC0-DEEFCA6E0D3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582656" y="3141518"/>
                    <a:ext cx="622836" cy="49880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B5CC74A-2BA9-27A5-C2A0-C30CAE5E7BA1}"/>
              </a:ext>
            </a:extLst>
          </p:cNvPr>
          <p:cNvGrpSpPr/>
          <p:nvPr/>
        </p:nvGrpSpPr>
        <p:grpSpPr>
          <a:xfrm>
            <a:off x="1803881" y="1886783"/>
            <a:ext cx="3534840" cy="1223280"/>
            <a:chOff x="7827116" y="569075"/>
            <a:chExt cx="3534840" cy="12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125CAF-2F30-8884-A347-F527C9AB3C6C}"/>
                    </a:ext>
                  </a:extLst>
                </p14:cNvPr>
                <p14:cNvContentPartPr/>
                <p14:nvPr/>
              </p14:nvContentPartPr>
              <p14:xfrm>
                <a:off x="7827116" y="569075"/>
                <a:ext cx="647640" cy="80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125CAF-2F30-8884-A347-F527C9AB3C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64116" y="506435"/>
                  <a:ext cx="77328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B373FE-10E5-3FEB-56A6-81FCC289040F}"/>
                    </a:ext>
                  </a:extLst>
                </p14:cNvPr>
                <p14:cNvContentPartPr/>
                <p14:nvPr/>
              </p14:nvContentPartPr>
              <p14:xfrm>
                <a:off x="8711276" y="823235"/>
                <a:ext cx="405720" cy="57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B373FE-10E5-3FEB-56A6-81FCC28904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48636" y="760235"/>
                  <a:ext cx="531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8814E6-C535-80F8-5260-42E67D6154E1}"/>
                    </a:ext>
                  </a:extLst>
                </p14:cNvPr>
                <p14:cNvContentPartPr/>
                <p14:nvPr/>
              </p14:nvContentPartPr>
              <p14:xfrm>
                <a:off x="8634236" y="1197995"/>
                <a:ext cx="357120" cy="35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8814E6-C535-80F8-5260-42E67D6154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1596" y="1135355"/>
                  <a:ext cx="482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4511952-A7EB-1F7B-B3B8-A3DA7CBFD2C4}"/>
                    </a:ext>
                  </a:extLst>
                </p14:cNvPr>
                <p14:cNvContentPartPr/>
                <p14:nvPr/>
              </p14:nvContentPartPr>
              <p14:xfrm>
                <a:off x="9362156" y="1370435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4511952-A7EB-1F7B-B3B8-A3DA7CBFD2C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99516" y="130743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E0605D-1A12-3802-017C-B8BD0BD83223}"/>
                    </a:ext>
                  </a:extLst>
                </p14:cNvPr>
                <p14:cNvContentPartPr/>
                <p14:nvPr/>
              </p14:nvContentPartPr>
              <p14:xfrm>
                <a:off x="9686516" y="600755"/>
                <a:ext cx="515520" cy="934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E0605D-1A12-3802-017C-B8BD0BD832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23516" y="538115"/>
                  <a:ext cx="641160" cy="10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16D7C3-96A4-F53E-4D38-6C201B077903}"/>
                    </a:ext>
                  </a:extLst>
                </p14:cNvPr>
                <p14:cNvContentPartPr/>
                <p14:nvPr/>
              </p14:nvContentPartPr>
              <p14:xfrm>
                <a:off x="10329476" y="1109795"/>
                <a:ext cx="1026720" cy="593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16D7C3-96A4-F53E-4D38-6C201B0779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66836" y="1046795"/>
                  <a:ext cx="115236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7716A6-459C-E696-00B8-D08EE3B1A611}"/>
                    </a:ext>
                  </a:extLst>
                </p14:cNvPr>
                <p14:cNvContentPartPr/>
                <p14:nvPr/>
              </p14:nvContentPartPr>
              <p14:xfrm>
                <a:off x="10611716" y="934115"/>
                <a:ext cx="750240" cy="858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7716A6-459C-E696-00B8-D08EE3B1A6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49076" y="871475"/>
                  <a:ext cx="875880" cy="9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0930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01D6-ABDF-D84A-AC21-49B40643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and Stochastic 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0380-987E-D840-BA62-64295DB8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88" y="2015732"/>
            <a:ext cx="10929937" cy="4037749"/>
          </a:xfrm>
        </p:spPr>
        <p:txBody>
          <a:bodyPr>
            <a:normAutofit/>
          </a:bodyPr>
          <a:lstStyle/>
          <a:p>
            <a:r>
              <a:rPr lang="en-US" dirty="0"/>
              <a:t>There are a few shortcuts that we can take to save time:</a:t>
            </a:r>
          </a:p>
          <a:p>
            <a:pPr lvl="1"/>
            <a:r>
              <a:rPr lang="en-US" dirty="0"/>
              <a:t>Calculating all of those derivatives in a gradient descent can be slow! </a:t>
            </a:r>
          </a:p>
          <a:p>
            <a:r>
              <a:rPr lang="en-US" dirty="0"/>
              <a:t>Enter Stochastic, or random, Gradient Descent. </a:t>
            </a:r>
          </a:p>
          <a:p>
            <a:r>
              <a:rPr lang="en-US" dirty="0"/>
              <a:t>Instead of calculating all of the gradients, stochastic just randomly does one. </a:t>
            </a:r>
          </a:p>
          <a:p>
            <a:pPr lvl="1"/>
            <a:r>
              <a:rPr lang="en-US" dirty="0"/>
              <a:t>More ’randomness’ in finding a solution, but faster iterations. </a:t>
            </a:r>
          </a:p>
          <a:p>
            <a:r>
              <a:rPr lang="en-US" dirty="0" err="1"/>
              <a:t>Sklearn’s</a:t>
            </a:r>
            <a:r>
              <a:rPr lang="en-US" dirty="0"/>
              <a:t> implementation is Stochastic Gradient Descent (SGD).</a:t>
            </a:r>
          </a:p>
          <a:p>
            <a:r>
              <a:rPr lang="en-US" dirty="0"/>
              <a:t>There is also mini-batch GD, which randomly chooses a group. </a:t>
            </a:r>
          </a:p>
          <a:p>
            <a:r>
              <a:rPr lang="en-US" dirty="0"/>
              <a:t>Stochastic can be better when cost curves are not simple curves, as the randomness can avoid minima. </a:t>
            </a:r>
          </a:p>
        </p:txBody>
      </p:sp>
    </p:spTree>
    <p:extLst>
      <p:ext uri="{BB962C8B-B14F-4D97-AF65-F5344CB8AC3E}">
        <p14:creationId xmlns:p14="http://schemas.microsoft.com/office/powerpoint/2010/main" val="200964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6B080-4A92-02FF-1723-91233271C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7" y="804519"/>
            <a:ext cx="10248738" cy="1049235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F0A6-2ECB-F79D-470C-67B30EF1E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21" y="2195142"/>
            <a:ext cx="9599034" cy="3960561"/>
          </a:xfrm>
        </p:spPr>
        <p:txBody>
          <a:bodyPr/>
          <a:lstStyle/>
          <a:p>
            <a:r>
              <a:rPr lang="en-US" dirty="0"/>
              <a:t>Stochastic (random) gradient descent updates after every one row of data. </a:t>
            </a:r>
          </a:p>
          <a:p>
            <a:pPr lvl="1"/>
            <a:r>
              <a:rPr lang="en-US" dirty="0"/>
              <a:t>The record to use is random each time, batch size = 1. </a:t>
            </a:r>
          </a:p>
          <a:p>
            <a:r>
              <a:rPr lang="en-US" dirty="0"/>
              <a:t>This is fast for each batch, since it only uses one row of data per round. </a:t>
            </a:r>
          </a:p>
          <a:p>
            <a:pPr lvl="1"/>
            <a:r>
              <a:rPr lang="en-US" dirty="0"/>
              <a:t>Rapid changes in the parameters. </a:t>
            </a:r>
          </a:p>
          <a:p>
            <a:pPr lvl="1"/>
            <a:r>
              <a:rPr lang="en-US" dirty="0"/>
              <a:t>The record to use is chosen at random. </a:t>
            </a:r>
          </a:p>
          <a:p>
            <a:r>
              <a:rPr lang="en-US" dirty="0"/>
              <a:t>This is more random – swings in the results are larger the less data is used. </a:t>
            </a:r>
          </a:p>
          <a:p>
            <a:pPr lvl="1"/>
            <a:r>
              <a:rPr lang="en-US" dirty="0"/>
              <a:t>There may be way more batches before convergence. </a:t>
            </a:r>
          </a:p>
          <a:p>
            <a:r>
              <a:rPr lang="en-US" dirty="0"/>
              <a:t>Less likely to get stuck in a local minima due to randomness. </a:t>
            </a:r>
          </a:p>
          <a:p>
            <a:pPr lvl="1"/>
            <a:r>
              <a:rPr lang="en-US" dirty="0"/>
              <a:t>E.g. we are calculating the change in parameter values based on one record. </a:t>
            </a:r>
          </a:p>
        </p:txBody>
      </p:sp>
      <p:pic>
        <p:nvPicPr>
          <p:cNvPr id="1026" name="Picture 2" descr="Stochastic Optimization">
            <a:extLst>
              <a:ext uri="{FF2B5EF4-FFF2-40B4-BE49-F238E27FC236}">
                <a16:creationId xmlns:a16="http://schemas.microsoft.com/office/drawing/2014/main" id="{5C7A0FD2-787E-53CC-71C8-7B6188615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1" r="16809"/>
          <a:stretch>
            <a:fillRect/>
          </a:stretch>
        </p:blipFill>
        <p:spPr bwMode="auto">
          <a:xfrm>
            <a:off x="7608471" y="0"/>
            <a:ext cx="4583529" cy="21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13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C8A9-CAC1-5395-E851-65F7D455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FFDC9-E33F-7135-B178-6C5F5A64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19024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Mini-batch gradient descent uses a smaller subset of data on each round (HP set).  </a:t>
            </a:r>
          </a:p>
          <a:p>
            <a:r>
              <a:rPr lang="en-US" dirty="0"/>
              <a:t>Performance tendencies are between batch and stochastic, depending on batch size. </a:t>
            </a:r>
          </a:p>
          <a:p>
            <a:r>
              <a:rPr lang="en-US" dirty="0"/>
              <a:t>In our examples now, performance won’t really be different. In large/complex examples (like NN), small differences here can add up to massive differences. </a:t>
            </a:r>
          </a:p>
          <a:p>
            <a:pPr lvl="1"/>
            <a:r>
              <a:rPr lang="en-US" dirty="0"/>
              <a:t>We’ll spend more time with batch sizes when we get to neural networks. </a:t>
            </a:r>
          </a:p>
          <a:p>
            <a:endParaRPr lang="en-US" dirty="0"/>
          </a:p>
        </p:txBody>
      </p:sp>
      <p:pic>
        <p:nvPicPr>
          <p:cNvPr id="3074" name="Picture 2" descr="Batch , Mini Batch and Stochastic gradient descent | by Sweta | Medium">
            <a:extLst>
              <a:ext uri="{FF2B5EF4-FFF2-40B4-BE49-F238E27FC236}">
                <a16:creationId xmlns:a16="http://schemas.microsoft.com/office/drawing/2014/main" id="{B4728311-BF1C-F335-AE59-767BAAA2D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97126"/>
            <a:ext cx="5420412" cy="268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72FAC-322E-E70A-273C-1FE3F72E2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32" y="3756184"/>
            <a:ext cx="6271967" cy="29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23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AE54-A5C0-31F9-38A0-6866E18D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84E13-4B0C-586C-6820-9EA45ED74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Understanding Gradient Descent Algorithms: Batch, Mini-Batch, and Stochastic  | by Tahera Firdose | Medium">
            <a:extLst>
              <a:ext uri="{FF2B5EF4-FFF2-40B4-BE49-F238E27FC236}">
                <a16:creationId xmlns:a16="http://schemas.microsoft.com/office/drawing/2014/main" id="{15689C34-32DF-E649-64EB-9DE715E3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110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8483-0908-33E8-4114-BD295847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Wait… There’s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C953E-68DD-C7E2-2549-B89233B4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249" y="2003701"/>
            <a:ext cx="4742024" cy="3911907"/>
          </a:xfrm>
        </p:spPr>
        <p:txBody>
          <a:bodyPr/>
          <a:lstStyle/>
          <a:p>
            <a:r>
              <a:rPr lang="en-US" dirty="0"/>
              <a:t>For now, we can manipulate the batch size for speed/convergence. </a:t>
            </a:r>
          </a:p>
          <a:p>
            <a:r>
              <a:rPr lang="en-US" dirty="0"/>
              <a:t>Later, with neural networks and larger data, other factors emerge:</a:t>
            </a:r>
          </a:p>
          <a:p>
            <a:pPr lvl="1"/>
            <a:r>
              <a:rPr lang="en-US" dirty="0"/>
              <a:t>Processing a batch has some set costs, may want to maximize GPU usage. </a:t>
            </a:r>
          </a:p>
          <a:p>
            <a:pPr lvl="1"/>
            <a:r>
              <a:rPr lang="en-US" dirty="0"/>
              <a:t>Batch size has a hard limit of GPU RAM. </a:t>
            </a:r>
          </a:p>
        </p:txBody>
      </p:sp>
      <p:pic>
        <p:nvPicPr>
          <p:cNvPr id="2050" name="Picture 2" descr="Effect of Batch Size on Neural Net Training | by Daryl Chang | Deep Learning  Experiments | Medium">
            <a:extLst>
              <a:ext uri="{FF2B5EF4-FFF2-40B4-BE49-F238E27FC236}">
                <a16:creationId xmlns:a16="http://schemas.microsoft.com/office/drawing/2014/main" id="{D129CE30-DBD8-FE23-9C64-DAB29F91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9" y="1853754"/>
            <a:ext cx="65024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237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586C-01FD-3B26-8EEF-D7730BA3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Scaling the descent</a:t>
            </a:r>
          </a:p>
        </p:txBody>
      </p:sp>
      <p:pic>
        <p:nvPicPr>
          <p:cNvPr id="1026" name="Picture 2" descr="Why do Feature Scaling ? | Overview of Standardization and Normalization |  Machine Learning | by Ashwin Prasad | Analytics Vidhya | Medium">
            <a:extLst>
              <a:ext uri="{FF2B5EF4-FFF2-40B4-BE49-F238E27FC236}">
                <a16:creationId xmlns:a16="http://schemas.microsoft.com/office/drawing/2014/main" id="{EBA88E52-74CC-761D-E548-BFD22A82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152291"/>
            <a:ext cx="4960443" cy="324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370FC-8D67-7318-E651-1811B3D23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443" y="1923068"/>
            <a:ext cx="7231559" cy="4130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When using gradient descent, the values of the features are critical.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Recall, a linear model is made up of a bunch of param * feature terms.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value of one feature being orders of magnitude different than another can skew results. </a:t>
            </a:r>
          </a:p>
          <a:p>
            <a:pPr>
              <a:lnSpc>
                <a:spcPct val="110000"/>
              </a:lnSpc>
            </a:pPr>
            <a:r>
              <a:rPr lang="en-US" dirty="0"/>
              <a:t>Using unscaled values makes it hard for the algorithm to converge. </a:t>
            </a:r>
          </a:p>
          <a:p>
            <a:pPr>
              <a:lnSpc>
                <a:spcPct val="110000"/>
              </a:lnSpc>
            </a:pPr>
            <a:r>
              <a:rPr lang="en-US" dirty="0"/>
              <a:t>This is generally true for most cases – we are almost always scaling variables. </a:t>
            </a:r>
          </a:p>
        </p:txBody>
      </p:sp>
    </p:spTree>
    <p:extLst>
      <p:ext uri="{BB962C8B-B14F-4D97-AF65-F5344CB8AC3E}">
        <p14:creationId xmlns:p14="http://schemas.microsoft.com/office/powerpoint/2010/main" val="282778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7FA0-4036-224F-BFCA-5067C287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70515-9959-954B-A2E1-89813527B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1922"/>
            <a:ext cx="9603275" cy="4111559"/>
          </a:xfrm>
        </p:spPr>
        <p:txBody>
          <a:bodyPr/>
          <a:lstStyle/>
          <a:p>
            <a:r>
              <a:rPr lang="en-US" dirty="0"/>
              <a:t>Gradient descent is an excellent (generic) method for finding an optimal solution. </a:t>
            </a:r>
          </a:p>
          <a:p>
            <a:pPr lvl="1"/>
            <a:r>
              <a:rPr lang="en-US" dirty="0"/>
              <a:t>For linear regression, we can calculate solutions, but this is often not true. </a:t>
            </a:r>
          </a:p>
          <a:p>
            <a:r>
              <a:rPr lang="en-US" dirty="0"/>
              <a:t>As long as we can define a cost function, we can optimize to it.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Regularization (next time) – add a penalty to a cost function to combat overfitting. Use SGD to optimize that new cost function. </a:t>
            </a:r>
          </a:p>
          <a:p>
            <a:pPr lvl="1"/>
            <a:r>
              <a:rPr lang="en-US" dirty="0"/>
              <a:t>Neural networks – GD is commonly used in neural networks to find solutions.</a:t>
            </a:r>
          </a:p>
          <a:p>
            <a:r>
              <a:rPr lang="en-US" dirty="0"/>
              <a:t>Using NN in particular is big on incremental improvement while minimizing costs. </a:t>
            </a:r>
          </a:p>
          <a:p>
            <a:pPr lvl="1"/>
            <a:r>
              <a:rPr lang="en-US" dirty="0"/>
              <a:t>Complex models and large data mean many batches – efficiency matters a lot. </a:t>
            </a:r>
          </a:p>
        </p:txBody>
      </p:sp>
    </p:spTree>
    <p:extLst>
      <p:ext uri="{BB962C8B-B14F-4D97-AF65-F5344CB8AC3E}">
        <p14:creationId xmlns:p14="http://schemas.microsoft.com/office/powerpoint/2010/main" val="33127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E932-6866-9A4C-4407-7B7F14EE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Why is Data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8903-89B7-A156-F376-92EF71F34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8192"/>
            <a:ext cx="5622284" cy="4125290"/>
          </a:xfrm>
        </p:spPr>
        <p:txBody>
          <a:bodyPr>
            <a:normAutofit/>
          </a:bodyPr>
          <a:lstStyle/>
          <a:p>
            <a:r>
              <a:rPr lang="en-US" dirty="0"/>
              <a:t>Data can be missing for several reasons.</a:t>
            </a:r>
          </a:p>
          <a:p>
            <a:r>
              <a:rPr lang="en-US" dirty="0"/>
              <a:t>Missing at Random:</a:t>
            </a:r>
          </a:p>
          <a:p>
            <a:pPr lvl="1"/>
            <a:r>
              <a:rPr lang="en-US" dirty="0"/>
              <a:t>Things missing are partially dependent on </a:t>
            </a:r>
            <a:r>
              <a:rPr lang="en-US" i="1" dirty="0"/>
              <a:t>other</a:t>
            </a:r>
            <a:r>
              <a:rPr lang="en-US" dirty="0"/>
              <a:t> values in the data. </a:t>
            </a:r>
          </a:p>
          <a:p>
            <a:r>
              <a:rPr lang="en-US" dirty="0"/>
              <a:t>Missing Completely at Random:</a:t>
            </a:r>
          </a:p>
          <a:p>
            <a:pPr lvl="1"/>
            <a:r>
              <a:rPr lang="en-US" dirty="0"/>
              <a:t>This is totally random missing values. </a:t>
            </a:r>
          </a:p>
          <a:p>
            <a:r>
              <a:rPr lang="en-US" dirty="0"/>
              <a:t>Missing not at Random:</a:t>
            </a:r>
          </a:p>
          <a:p>
            <a:pPr lvl="1"/>
            <a:r>
              <a:rPr lang="en-US" dirty="0"/>
              <a:t>Things missing are depending on </a:t>
            </a:r>
            <a:r>
              <a:rPr lang="en-US" i="1" dirty="0"/>
              <a:t>their</a:t>
            </a:r>
            <a:r>
              <a:rPr lang="en-US" dirty="0"/>
              <a:t> values in the data.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F0C328-96A8-21C0-A11F-A6D96762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4139" y="2103484"/>
            <a:ext cx="4606539" cy="430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16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5C85-34A0-EC37-E779-D5A783D5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Completely at 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BE3B-A7C9-1071-294F-584E71758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513" y="1853754"/>
            <a:ext cx="10058400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the simplest – an assumption that missing data is randomly distributed. </a:t>
            </a:r>
          </a:p>
          <a:p>
            <a:r>
              <a:rPr lang="en-US" dirty="0"/>
              <a:t>There is no connection between the values in data and if it is missing. </a:t>
            </a:r>
          </a:p>
          <a:p>
            <a:r>
              <a:rPr lang="en-US" dirty="0"/>
              <a:t>This is the best candidate for deletion:</a:t>
            </a:r>
          </a:p>
          <a:p>
            <a:pPr lvl="1"/>
            <a:r>
              <a:rPr lang="en-US" dirty="0"/>
              <a:t>The randomness means that losing some data doesn’t impact results. </a:t>
            </a:r>
          </a:p>
          <a:p>
            <a:pPr lvl="1"/>
            <a:r>
              <a:rPr lang="en-US" dirty="0"/>
              <a:t>The only real concern is sample size – in large datasets deletion is easier. </a:t>
            </a:r>
          </a:p>
          <a:p>
            <a:pPr lvl="1"/>
            <a:r>
              <a:rPr lang="en-US" dirty="0"/>
              <a:t>If we shrink a large dataset by 10% (or more) or something, nothing really changes in the model. </a:t>
            </a:r>
          </a:p>
          <a:p>
            <a:r>
              <a:rPr lang="en-US" dirty="0"/>
              <a:t>If a column is missing a lot of data, we may be better of deleting that column. </a:t>
            </a:r>
          </a:p>
          <a:p>
            <a:pPr lvl="1"/>
            <a:r>
              <a:rPr lang="en-US" dirty="0"/>
              <a:t>This varies depending on the exact data, and what is missing. </a:t>
            </a:r>
          </a:p>
          <a:p>
            <a:pPr lvl="1"/>
            <a:r>
              <a:rPr lang="en-US" dirty="0"/>
              <a:t>Rule of thumb, if it is about 20% or so, start considering – though more missing values than you’d think might be ok in terms of results. </a:t>
            </a:r>
          </a:p>
        </p:txBody>
      </p:sp>
    </p:spTree>
    <p:extLst>
      <p:ext uri="{BB962C8B-B14F-4D97-AF65-F5344CB8AC3E}">
        <p14:creationId xmlns:p14="http://schemas.microsoft.com/office/powerpoint/2010/main" val="34649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610E-B1B2-9EC0-6DA1-D3C72B13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at 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4DB3-7C27-0688-4C06-673F4AA0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8070"/>
            <a:ext cx="9603275" cy="4105411"/>
          </a:xfrm>
        </p:spPr>
        <p:txBody>
          <a:bodyPr/>
          <a:lstStyle/>
          <a:p>
            <a:r>
              <a:rPr lang="en-US" dirty="0"/>
              <a:t>Missing at random is the default assumption – missing data has some relation with the other values in the data.</a:t>
            </a:r>
          </a:p>
          <a:p>
            <a:pPr lvl="1"/>
            <a:r>
              <a:rPr lang="en-US" dirty="0"/>
              <a:t>“The missingness can be explained by variables on which you have full information”. </a:t>
            </a:r>
          </a:p>
          <a:p>
            <a:r>
              <a:rPr lang="en-US" dirty="0"/>
              <a:t>Suppose we have census data and the income field is missing from many:</a:t>
            </a:r>
          </a:p>
          <a:p>
            <a:pPr lvl="1"/>
            <a:r>
              <a:rPr lang="en-US" dirty="0"/>
              <a:t>Whether or not the income is missing doesn’t depend on the income value. </a:t>
            </a:r>
          </a:p>
          <a:p>
            <a:pPr lvl="1"/>
            <a:r>
              <a:rPr lang="en-US" dirty="0"/>
              <a:t>Whether or not the income is missing can depend on other values – age, location,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This is a good candidate for imputation:</a:t>
            </a:r>
          </a:p>
          <a:p>
            <a:pPr lvl="1"/>
            <a:r>
              <a:rPr lang="en-US" dirty="0"/>
              <a:t>The imputed value of the mean (or similar) won’t convey a pattern to the data. (no relation.)</a:t>
            </a:r>
          </a:p>
          <a:p>
            <a:pPr lvl="1"/>
            <a:r>
              <a:rPr lang="en-US" dirty="0"/>
              <a:t>The other values, potentially, can help ‘smart’ imputation be accurate. </a:t>
            </a:r>
          </a:p>
        </p:txBody>
      </p:sp>
    </p:spTree>
    <p:extLst>
      <p:ext uri="{BB962C8B-B14F-4D97-AF65-F5344CB8AC3E}">
        <p14:creationId xmlns:p14="http://schemas.microsoft.com/office/powerpoint/2010/main" val="870624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75FE-89DF-0460-08B5-F1B30750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Not at 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D9C3E-3E9D-E19F-FB6A-D02F280F0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8192"/>
            <a:ext cx="9603275" cy="4125290"/>
          </a:xfrm>
        </p:spPr>
        <p:txBody>
          <a:bodyPr/>
          <a:lstStyle/>
          <a:p>
            <a:r>
              <a:rPr lang="en-US" dirty="0"/>
              <a:t>The worst case – missing values depend on their value. </a:t>
            </a:r>
          </a:p>
          <a:p>
            <a:pPr lvl="1"/>
            <a:r>
              <a:rPr lang="en-US" dirty="0"/>
              <a:t>E.g. high income people may tend to fill out the field on the census, low income don’t. </a:t>
            </a:r>
          </a:p>
          <a:p>
            <a:pPr lvl="1"/>
            <a:r>
              <a:rPr lang="en-US" dirty="0"/>
              <a:t>Overweight people may be less likely to fill out weight in a health survey. </a:t>
            </a:r>
          </a:p>
          <a:p>
            <a:pPr lvl="1"/>
            <a:r>
              <a:rPr lang="en-US" dirty="0"/>
              <a:t>It can also depend on variables outside our dataset or other values as well. </a:t>
            </a:r>
          </a:p>
          <a:p>
            <a:r>
              <a:rPr lang="en-US" dirty="0"/>
              <a:t>If we just imputed a mean, that would skew the distribution, and that’s bad. </a:t>
            </a:r>
          </a:p>
          <a:p>
            <a:pPr lvl="1"/>
            <a:r>
              <a:rPr lang="en-US" dirty="0"/>
              <a:t>The imputed value has different distributions in the missing vs present sets. </a:t>
            </a:r>
          </a:p>
          <a:p>
            <a:r>
              <a:rPr lang="en-US" dirty="0"/>
              <a:t>‘Good’ imputation can use more elaborate methods (e.g. estimate proper distribution of the values to be imputed) than we will look at. </a:t>
            </a:r>
          </a:p>
        </p:txBody>
      </p:sp>
    </p:spTree>
    <p:extLst>
      <p:ext uri="{BB962C8B-B14F-4D97-AF65-F5344CB8AC3E}">
        <p14:creationId xmlns:p14="http://schemas.microsoft.com/office/powerpoint/2010/main" val="286486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DA2D-2F89-96AC-D20C-BFB9BE9C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Rules of Thumb</a:t>
            </a:r>
          </a:p>
        </p:txBody>
      </p:sp>
      <p:pic>
        <p:nvPicPr>
          <p:cNvPr id="2050" name="Picture 2" descr="Data cleaning: Types of Missingness | by Keerti Prajapati | Medium">
            <a:extLst>
              <a:ext uri="{FF2B5EF4-FFF2-40B4-BE49-F238E27FC236}">
                <a16:creationId xmlns:a16="http://schemas.microsoft.com/office/drawing/2014/main" id="{D2BDAEB9-DCBD-56C8-3C85-41F00111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853754"/>
            <a:ext cx="6161583" cy="462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2AFAF-794C-DC88-7B8A-3EC01CE9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583" y="1853754"/>
            <a:ext cx="6030418" cy="4278689"/>
          </a:xfrm>
        </p:spPr>
        <p:txBody>
          <a:bodyPr>
            <a:normAutofit/>
          </a:bodyPr>
          <a:lstStyle/>
          <a:p>
            <a:r>
              <a:rPr lang="en-US" sz="2400" dirty="0"/>
              <a:t>This requires specific knowledge to do ‘right’. </a:t>
            </a:r>
          </a:p>
          <a:p>
            <a:r>
              <a:rPr lang="en-US" sz="2400" dirty="0"/>
              <a:t>Medicine has lots of analysis on missing data from medical studies. </a:t>
            </a:r>
          </a:p>
          <a:p>
            <a:pPr lvl="1"/>
            <a:r>
              <a:rPr lang="en-US" sz="2000" dirty="0"/>
              <a:t>High consequence, hard to get more data, expensive, low-</a:t>
            </a:r>
            <a:r>
              <a:rPr lang="en-US" sz="2000" dirty="0" err="1"/>
              <a:t>ish</a:t>
            </a:r>
            <a:r>
              <a:rPr lang="en-US" sz="2000" dirty="0"/>
              <a:t> samples to start. </a:t>
            </a:r>
          </a:p>
          <a:p>
            <a:pPr lvl="1"/>
            <a:r>
              <a:rPr lang="en-US" sz="2000" dirty="0"/>
              <a:t>Avoid skewing data for things like life exp.</a:t>
            </a:r>
          </a:p>
          <a:p>
            <a:r>
              <a:rPr lang="en-US" sz="2400" dirty="0"/>
              <a:t>For us, we need to make reasonable choices.</a:t>
            </a:r>
          </a:p>
          <a:p>
            <a:pPr lvl="1"/>
            <a:r>
              <a:rPr lang="en-US" sz="2200" dirty="0"/>
              <a:t>One generally must happen. </a:t>
            </a:r>
          </a:p>
          <a:p>
            <a:pPr lvl="1"/>
            <a:r>
              <a:rPr lang="en-US" sz="2200" dirty="0"/>
              <a:t> It’s not really a critical thing for us. </a:t>
            </a:r>
          </a:p>
        </p:txBody>
      </p:sp>
    </p:spTree>
    <p:extLst>
      <p:ext uri="{BB962C8B-B14F-4D97-AF65-F5344CB8AC3E}">
        <p14:creationId xmlns:p14="http://schemas.microsoft.com/office/powerpoint/2010/main" val="417589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4DE43-34D4-8CD9-9375-35D18540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EB21-CD15-975B-44E8-6C9DA242C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29603"/>
          </a:xfrm>
        </p:spPr>
        <p:txBody>
          <a:bodyPr/>
          <a:lstStyle/>
          <a:p>
            <a:r>
              <a:rPr lang="en-US" dirty="0"/>
              <a:t>Imputation is something we need and use all the time, but it is more complex in reality. </a:t>
            </a:r>
          </a:p>
          <a:p>
            <a:r>
              <a:rPr lang="en-US" dirty="0"/>
              <a:t>Good imputation requires some more elaborate analysis, unless it is simple. </a:t>
            </a:r>
          </a:p>
          <a:p>
            <a:r>
              <a:rPr lang="en-US" dirty="0"/>
              <a:t>Any solution - imputing or deleting – can introduce bias into the data. </a:t>
            </a:r>
          </a:p>
          <a:p>
            <a:r>
              <a:rPr lang="en-US" dirty="0"/>
              <a:t>Ideally we want to minimize that bias (i.e. don’t change the data patterns):</a:t>
            </a:r>
          </a:p>
          <a:p>
            <a:pPr lvl="1"/>
            <a:r>
              <a:rPr lang="en-US" dirty="0"/>
              <a:t>If deleting data, we want to ensure that we aren’t deleting data from one part of the dist. </a:t>
            </a:r>
          </a:p>
          <a:p>
            <a:pPr lvl="1"/>
            <a:r>
              <a:rPr lang="en-US" dirty="0"/>
              <a:t>For imputing data, we want to ensure that the data we insert matches the dist. </a:t>
            </a:r>
          </a:p>
          <a:p>
            <a:pPr lvl="1"/>
            <a:r>
              <a:rPr lang="en-US" dirty="0"/>
              <a:t>There is no perfect answer – everything is a patch. </a:t>
            </a:r>
          </a:p>
          <a:p>
            <a:r>
              <a:rPr lang="en-US" dirty="0"/>
              <a:t>At a high level, the ML models pick up on patterns in data. Imputation generates fake data, but if done well, won’t impact that pattern – so the model learns the same thing. </a:t>
            </a:r>
          </a:p>
        </p:txBody>
      </p:sp>
    </p:spTree>
    <p:extLst>
      <p:ext uri="{BB962C8B-B14F-4D97-AF65-F5344CB8AC3E}">
        <p14:creationId xmlns:p14="http://schemas.microsoft.com/office/powerpoint/2010/main" val="6141459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7988</TotalTime>
  <Words>2887</Words>
  <Application>Microsoft Macintosh PowerPoint</Application>
  <PresentationFormat>Widescreen</PresentationFormat>
  <Paragraphs>239</Paragraphs>
  <Slides>37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Aptos</vt:lpstr>
      <vt:lpstr>Arial</vt:lpstr>
      <vt:lpstr>Gill Sans MT</vt:lpstr>
      <vt:lpstr>Gallery</vt:lpstr>
      <vt:lpstr>Housekeeping</vt:lpstr>
      <vt:lpstr>Detour - Imputation</vt:lpstr>
      <vt:lpstr>Impute or Delete</vt:lpstr>
      <vt:lpstr>Why is Data missing?</vt:lpstr>
      <vt:lpstr>Missing Completely at Random</vt:lpstr>
      <vt:lpstr>Missing at Random</vt:lpstr>
      <vt:lpstr>Missing Not at Random</vt:lpstr>
      <vt:lpstr>Rules of Thumb</vt:lpstr>
      <vt:lpstr>Impute This</vt:lpstr>
      <vt:lpstr>Example – Linear Regression</vt:lpstr>
      <vt:lpstr>Gradient Descent</vt:lpstr>
      <vt:lpstr>Linear Regression Error</vt:lpstr>
      <vt:lpstr>PowerPoint Presentation</vt:lpstr>
      <vt:lpstr>Gradient Descent Basics</vt:lpstr>
      <vt:lpstr>Gradient Descent</vt:lpstr>
      <vt:lpstr>Cost Function</vt:lpstr>
      <vt:lpstr>Different Costs</vt:lpstr>
      <vt:lpstr>PowerPoint Presentation</vt:lpstr>
      <vt:lpstr>Linear Regression Cost and Descent</vt:lpstr>
      <vt:lpstr>PowerPoint Presentation</vt:lpstr>
      <vt:lpstr>Detour - Convergence</vt:lpstr>
      <vt:lpstr>Learning Rate – how much to move</vt:lpstr>
      <vt:lpstr>Local Low Points</vt:lpstr>
      <vt:lpstr>PowerPoint Presentation</vt:lpstr>
      <vt:lpstr>Skip Around?</vt:lpstr>
      <vt:lpstr>Smarter Descending</vt:lpstr>
      <vt:lpstr>Let’s mix up a batch</vt:lpstr>
      <vt:lpstr>Terminology Break</vt:lpstr>
      <vt:lpstr>How many Gradients To descend?</vt:lpstr>
      <vt:lpstr>Stochastic Example</vt:lpstr>
      <vt:lpstr>Shortcuts and Stochastic GD</vt:lpstr>
      <vt:lpstr>Stochastic Gradient Descent</vt:lpstr>
      <vt:lpstr>Mini-Batch Gradient Descent</vt:lpstr>
      <vt:lpstr>PowerPoint Presentation</vt:lpstr>
      <vt:lpstr>But Wait… There’s More…</vt:lpstr>
      <vt:lpstr>Scaling the descent</vt:lpstr>
      <vt:lpstr>Conclusion and 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</dc:title>
  <dc:creator>Akeem Semper</dc:creator>
  <cp:lastModifiedBy>Akeem Semper</cp:lastModifiedBy>
  <cp:revision>34</cp:revision>
  <dcterms:created xsi:type="dcterms:W3CDTF">2022-01-18T19:39:44Z</dcterms:created>
  <dcterms:modified xsi:type="dcterms:W3CDTF">2026-01-22T17:47:39Z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2026-01-20T15:39:38Z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a2c4ad49-f11f-41c6-90b8-7e727bb611cc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